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9" r:id="rId4"/>
    <p:sldId id="260" r:id="rId5"/>
    <p:sldId id="261" r:id="rId6"/>
    <p:sldId id="265" r:id="rId7"/>
    <p:sldId id="268" r:id="rId8"/>
    <p:sldId id="267" r:id="rId9"/>
    <p:sldId id="266" r:id="rId10"/>
    <p:sldId id="263" r:id="rId11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94"/>
    <p:restoredTop sz="94599"/>
  </p:normalViewPr>
  <p:slideViewPr>
    <p:cSldViewPr snapToGrid="0" snapToObjects="1">
      <p:cViewPr varScale="1">
        <p:scale>
          <a:sx n="113" d="100"/>
          <a:sy n="113" d="100"/>
        </p:scale>
        <p:origin x="5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5" d="100"/>
          <a:sy n="85" d="100"/>
        </p:scale>
        <p:origin x="3928" y="16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5">
            <a:extLst>
              <a:ext uri="{FF2B5EF4-FFF2-40B4-BE49-F238E27FC236}">
                <a16:creationId xmlns:a16="http://schemas.microsoft.com/office/drawing/2014/main" id="{4B8BFECA-36F8-7B45-8528-3654284FDD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00"/>
          <a:stretch>
            <a:fillRect/>
          </a:stretch>
        </p:blipFill>
        <p:spPr bwMode="auto">
          <a:xfrm>
            <a:off x="0" y="0"/>
            <a:ext cx="6858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AFDBFD6E-6B30-BE44-B1E7-7E438743D57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167063" y="8340725"/>
            <a:ext cx="523875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021B3C"/>
                </a:solidFill>
                <a:latin typeface="Helvetica" pitchFamily="2" charset="0"/>
              </a:defRPr>
            </a:lvl1pPr>
          </a:lstStyle>
          <a:p>
            <a:pPr>
              <a:defRPr/>
            </a:pPr>
            <a:fld id="{AEA6C675-B790-064B-B81C-C0BB2215BD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2292" name="Picture 7">
            <a:extLst>
              <a:ext uri="{FF2B5EF4-FFF2-40B4-BE49-F238E27FC236}">
                <a16:creationId xmlns:a16="http://schemas.microsoft.com/office/drawing/2014/main" id="{EF95F519-7BE9-2E45-B666-5034A87B81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" r="40"/>
          <a:stretch>
            <a:fillRect/>
          </a:stretch>
        </p:blipFill>
        <p:spPr bwMode="auto">
          <a:xfrm>
            <a:off x="3175" y="8867775"/>
            <a:ext cx="68595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354667CA-58E1-1B48-A6A6-135B5B6552F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C91265CA-8949-414A-A5AA-4AAE8B4469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545CCCBD-C949-D248-9DBF-5DC94265CF5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167063" y="8340725"/>
            <a:ext cx="523875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021B3C"/>
                </a:solidFill>
                <a:latin typeface="Helvetica" pitchFamily="2" charset="0"/>
              </a:defRPr>
            </a:lvl1pPr>
          </a:lstStyle>
          <a:p>
            <a:pPr>
              <a:defRPr/>
            </a:pPr>
            <a:fld id="{D24F7C35-D52C-AD42-B153-1EB574CD68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1269" name="Picture 8">
            <a:extLst>
              <a:ext uri="{FF2B5EF4-FFF2-40B4-BE49-F238E27FC236}">
                <a16:creationId xmlns:a16="http://schemas.microsoft.com/office/drawing/2014/main" id="{A7085544-BAB9-1F4B-A3E6-6C18297C0C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00"/>
          <a:stretch>
            <a:fillRect/>
          </a:stretch>
        </p:blipFill>
        <p:spPr bwMode="auto">
          <a:xfrm>
            <a:off x="0" y="0"/>
            <a:ext cx="6858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9">
            <a:extLst>
              <a:ext uri="{FF2B5EF4-FFF2-40B4-BE49-F238E27FC236}">
                <a16:creationId xmlns:a16="http://schemas.microsoft.com/office/drawing/2014/main" id="{34D71E78-AD75-3044-BE32-6F31BFFFAA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" r="40"/>
          <a:stretch>
            <a:fillRect/>
          </a:stretch>
        </p:blipFill>
        <p:spPr bwMode="auto">
          <a:xfrm>
            <a:off x="3175" y="8867775"/>
            <a:ext cx="68595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Arial Regular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Arial Regular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Arial Regular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Arial Regular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Arial Regular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>
            <a:extLst>
              <a:ext uri="{FF2B5EF4-FFF2-40B4-BE49-F238E27FC236}">
                <a16:creationId xmlns:a16="http://schemas.microsoft.com/office/drawing/2014/main" id="{F9371EB8-E78C-6040-91CB-98DDBDD446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113"/>
            <a:ext cx="12192000" cy="606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F32709F-BA83-CF40-9F74-304C4717C2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AF1C87-44A8-4440-8946-95153428FB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75647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B457C-6890-D54C-A1B2-F38902837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AA1612-B55B-7F40-BC95-C2C09DE9A8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59149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88AA806-A55F-7749-B7FB-2B2CB36517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D2D681-FFC9-F547-8FB3-CCC4076375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05990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>
            <a:extLst>
              <a:ext uri="{FF2B5EF4-FFF2-40B4-BE49-F238E27FC236}">
                <a16:creationId xmlns:a16="http://schemas.microsoft.com/office/drawing/2014/main" id="{F9CCB3EB-AC57-A946-A61F-F004CB412C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113"/>
            <a:ext cx="12192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9F3C078-E449-5149-B445-EEA59F71B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28B088-7B55-0549-9E54-7379DC5288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12643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>
            <a:extLst>
              <a:ext uri="{FF2B5EF4-FFF2-40B4-BE49-F238E27FC236}">
                <a16:creationId xmlns:a16="http://schemas.microsoft.com/office/drawing/2014/main" id="{F248530C-7BF9-364B-AEEB-56B835E2CB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113"/>
            <a:ext cx="12192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1F7EE59-261F-D148-A8AB-AE7B5336D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2C8EC0-509C-3043-9F85-9ABEBE8F4C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7919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>
            <a:extLst>
              <a:ext uri="{FF2B5EF4-FFF2-40B4-BE49-F238E27FC236}">
                <a16:creationId xmlns:a16="http://schemas.microsoft.com/office/drawing/2014/main" id="{7A1FD706-84B7-184C-85E4-AD64957A6D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113"/>
            <a:ext cx="12192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E77D605-90E3-C74B-AF24-635CE3BFD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D49B91-F6BD-674D-B0D5-DABB197CAB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F63011-3D4C-524E-BE5B-98977837FA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93373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>
            <a:extLst>
              <a:ext uri="{FF2B5EF4-FFF2-40B4-BE49-F238E27FC236}">
                <a16:creationId xmlns:a16="http://schemas.microsoft.com/office/drawing/2014/main" id="{0487BA82-3002-C34A-89A5-A22614F42E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113"/>
            <a:ext cx="12192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F5A31DA-F867-CB42-BFF0-C3F170C53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AB330C-755C-CD4F-B6EA-2E5F47F8DE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AAB5E9-08A2-2940-9162-75C0402AA3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1FE883-2102-A74D-BBC4-24C31C1FD1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A5F0E4-2D99-3F43-9708-D748E6942D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16723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>
            <a:extLst>
              <a:ext uri="{FF2B5EF4-FFF2-40B4-BE49-F238E27FC236}">
                <a16:creationId xmlns:a16="http://schemas.microsoft.com/office/drawing/2014/main" id="{866278B1-9DEB-9F47-B657-EFC010F314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113"/>
            <a:ext cx="12192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8884EF8-969F-5040-A1E6-87C159090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23158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>
            <a:extLst>
              <a:ext uri="{FF2B5EF4-FFF2-40B4-BE49-F238E27FC236}">
                <a16:creationId xmlns:a16="http://schemas.microsoft.com/office/drawing/2014/main" id="{9C8359D4-9E28-2644-9931-8D3E962CD9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113"/>
            <a:ext cx="12192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6619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>
            <a:extLst>
              <a:ext uri="{FF2B5EF4-FFF2-40B4-BE49-F238E27FC236}">
                <a16:creationId xmlns:a16="http://schemas.microsoft.com/office/drawing/2014/main" id="{54598449-247F-2F45-BF89-23BDCA3219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113"/>
            <a:ext cx="12192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BE34A2E-7572-5147-B931-1B43E05D7D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205873-1A8D-D64F-9E6A-DC309808A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DEE483-E455-B44F-811D-6DD82D58DE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38586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>
            <a:extLst>
              <a:ext uri="{FF2B5EF4-FFF2-40B4-BE49-F238E27FC236}">
                <a16:creationId xmlns:a16="http://schemas.microsoft.com/office/drawing/2014/main" id="{D66F87E9-C6BB-5844-AB9E-6B2F80F2D7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113"/>
            <a:ext cx="12192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D85FC15-1F88-0148-A73B-06AF9F8BD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B7D6CA-B401-6D4E-B2D0-2E90520D70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10DE4B-AD0D-1D45-928D-F74B134DCF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8592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4C420FE9-C92F-8C49-A6EB-677DC57686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0B750502-3151-1C4A-A92A-4CAB672D48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grpSp>
        <p:nvGrpSpPr>
          <p:cNvPr id="1028" name="Group 3">
            <a:extLst>
              <a:ext uri="{FF2B5EF4-FFF2-40B4-BE49-F238E27FC236}">
                <a16:creationId xmlns:a16="http://schemas.microsoft.com/office/drawing/2014/main" id="{F442D9A1-8830-054E-8991-CA9843CEA0F1}"/>
              </a:ext>
            </a:extLst>
          </p:cNvPr>
          <p:cNvGrpSpPr>
            <a:grpSpLocks/>
          </p:cNvGrpSpPr>
          <p:nvPr/>
        </p:nvGrpSpPr>
        <p:grpSpPr bwMode="auto">
          <a:xfrm>
            <a:off x="0" y="6489700"/>
            <a:ext cx="12188825" cy="357188"/>
            <a:chOff x="0" y="6509658"/>
            <a:chExt cx="12188952" cy="357478"/>
          </a:xfrm>
        </p:grpSpPr>
        <p:sp>
          <p:nvSpPr>
            <p:cNvPr id="1029" name="TextBox 4">
              <a:extLst>
                <a:ext uri="{FF2B5EF4-FFF2-40B4-BE49-F238E27FC236}">
                  <a16:creationId xmlns:a16="http://schemas.microsoft.com/office/drawing/2014/main" id="{F2193932-4ACD-A346-AE12-B554B36A78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78008" y="6537392"/>
              <a:ext cx="803293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dirty="0">
                  <a:solidFill>
                    <a:srgbClr val="051B3C"/>
                  </a:solidFill>
                  <a:latin typeface="Avenir Next Condensed Demi Bold" panose="020B0506020202020204" pitchFamily="34" charset="0"/>
                  <a:ea typeface="Avenir Next Condensed Demi Bold" panose="020B0506020202020204" pitchFamily="34" charset="0"/>
                  <a:cs typeface="Avenir Next Condensed Demi Bold" panose="020B0506020202020204" pitchFamily="34" charset="0"/>
                </a:rPr>
                <a:t>Coalition on Homelessness and Housing in Ohio | 175 S. Third St. Suite 580 Columbus, OH 43215</a:t>
              </a:r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4BF3E1BA-343F-CC47-9E35-F872E5E94132}"/>
                </a:ext>
              </a:extLst>
            </p:cNvPr>
            <p:cNvCxnSpPr/>
            <p:nvPr/>
          </p:nvCxnSpPr>
          <p:spPr>
            <a:xfrm>
              <a:off x="0" y="6509658"/>
              <a:ext cx="12188952" cy="9533"/>
            </a:xfrm>
            <a:prstGeom prst="line">
              <a:avLst/>
            </a:prstGeom>
            <a:ln w="3175" cmpd="sng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D37C4C28-BD47-4642-8B69-A5E3D583A87A}"/>
                </a:ext>
              </a:extLst>
            </p:cNvPr>
            <p:cNvCxnSpPr/>
            <p:nvPr/>
          </p:nvCxnSpPr>
          <p:spPr>
            <a:xfrm>
              <a:off x="0" y="6857603"/>
              <a:ext cx="12188952" cy="9533"/>
            </a:xfrm>
            <a:prstGeom prst="line">
              <a:avLst/>
            </a:prstGeom>
            <a:ln w="38100" cmpd="sng">
              <a:solidFill>
                <a:srgbClr val="051B3C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69" r:id="rId10"/>
    <p:sldLayoutId id="2147483670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rep00@ohiohouse.gov" TargetMode="Externa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5.jpeg"/><Relationship Id="rId7" Type="http://schemas.openxmlformats.org/officeDocument/2006/relationships/image" Target="../media/image7.jpeg"/><Relationship Id="rId2" Type="http://schemas.openxmlformats.org/officeDocument/2006/relationships/hyperlink" Target="http://www.ohiohouse.gov/Assets/Headshots/Full/26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upportohioschools.com/about/" TargetMode="External"/><Relationship Id="rId5" Type="http://schemas.openxmlformats.org/officeDocument/2006/relationships/image" Target="../media/image6.jpeg"/><Relationship Id="rId4" Type="http://schemas.openxmlformats.org/officeDocument/2006/relationships/hyperlink" Target="http://www.ohiohouse.gov/Assets/Headshots/Full/29.jpg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>
            <a:extLst>
              <a:ext uri="{FF2B5EF4-FFF2-40B4-BE49-F238E27FC236}">
                <a16:creationId xmlns:a16="http://schemas.microsoft.com/office/drawing/2014/main" id="{2E95227D-2B79-3D43-8D45-FE8F229254C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6600" dirty="0"/>
              <a:t>Advocacy in Action	</a:t>
            </a:r>
          </a:p>
        </p:txBody>
      </p:sp>
      <p:sp>
        <p:nvSpPr>
          <p:cNvPr id="13314" name="Subtitle 2">
            <a:extLst>
              <a:ext uri="{FF2B5EF4-FFF2-40B4-BE49-F238E27FC236}">
                <a16:creationId xmlns:a16="http://schemas.microsoft.com/office/drawing/2014/main" id="{1AB81597-10BB-CC41-A3CF-1A8025AAA65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4000" y="3602038"/>
            <a:ext cx="9144000" cy="699029"/>
          </a:xfrm>
        </p:spPr>
        <p:txBody>
          <a:bodyPr/>
          <a:lstStyle/>
          <a:p>
            <a:r>
              <a:rPr lang="en-US" altLang="en-US" sz="3200" dirty="0"/>
              <a:t>Mock Legislative Committee Hearing</a:t>
            </a:r>
          </a:p>
          <a:p>
            <a:endParaRPr lang="en-US" altLang="en-US" sz="3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069A999-E6E5-6A4F-8911-C88E4FF16F8E}"/>
              </a:ext>
            </a:extLst>
          </p:cNvPr>
          <p:cNvSpPr txBox="1"/>
          <p:nvPr/>
        </p:nvSpPr>
        <p:spPr>
          <a:xfrm>
            <a:off x="4526844" y="4639733"/>
            <a:ext cx="37027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Welcome!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>
            <a:extLst>
              <a:ext uri="{FF2B5EF4-FFF2-40B4-BE49-F238E27FC236}">
                <a16:creationId xmlns:a16="http://schemas.microsoft.com/office/drawing/2014/main" id="{12849D8D-742D-574E-988D-D562E0D4CF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43077" y="304800"/>
            <a:ext cx="3932237" cy="948268"/>
          </a:xfrm>
        </p:spPr>
        <p:txBody>
          <a:bodyPr/>
          <a:lstStyle/>
          <a:p>
            <a:pPr algn="ctr"/>
            <a:r>
              <a:rPr lang="en-US" altLang="en-US" b="1" u="sng" dirty="0"/>
              <a:t>NOW IT’S REAL – TODAY IS THE DAY</a:t>
            </a:r>
          </a:p>
        </p:txBody>
      </p:sp>
      <p:sp>
        <p:nvSpPr>
          <p:cNvPr id="20482" name="Content Placeholder 2">
            <a:extLst>
              <a:ext uri="{FF2B5EF4-FFF2-40B4-BE49-F238E27FC236}">
                <a16:creationId xmlns:a16="http://schemas.microsoft.com/office/drawing/2014/main" id="{D70C0362-0684-C144-AAC0-D921DCD252F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183188" y="778933"/>
            <a:ext cx="6172200" cy="5082118"/>
          </a:xfrm>
          <a:ln w="57150">
            <a:solidFill>
              <a:schemeClr val="accent1">
                <a:lumMod val="50000"/>
              </a:schemeClr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US" altLang="en-US" b="1" i="1" dirty="0"/>
              <a:t>Politics are local!</a:t>
            </a:r>
          </a:p>
          <a:p>
            <a:pPr marL="0" indent="0" algn="ctr">
              <a:buNone/>
            </a:pPr>
            <a:endParaRPr lang="en-US" altLang="en-US" sz="1600" b="1" i="1" dirty="0"/>
          </a:p>
          <a:p>
            <a:pPr marL="0" indent="0" algn="ctr">
              <a:buNone/>
            </a:pPr>
            <a:r>
              <a:rPr lang="en-US" altLang="en-US" i="1" dirty="0"/>
              <a:t>-Distinguish Yourself</a:t>
            </a:r>
          </a:p>
          <a:p>
            <a:pPr marL="0" indent="0" algn="ctr">
              <a:buNone/>
            </a:pPr>
            <a:endParaRPr lang="en-US" altLang="en-US" sz="1600" i="1" dirty="0"/>
          </a:p>
          <a:p>
            <a:pPr marL="0" indent="0" algn="ctr">
              <a:buNone/>
            </a:pPr>
            <a:r>
              <a:rPr lang="en-US" altLang="en-US" i="1" dirty="0"/>
              <a:t>-Compelling outreach with a unified message on how the OHTF can help your community</a:t>
            </a:r>
          </a:p>
          <a:p>
            <a:pPr marL="0" indent="0" algn="ctr">
              <a:buNone/>
            </a:pPr>
            <a:endParaRPr lang="en-US" altLang="en-US" sz="1600" i="1" dirty="0"/>
          </a:p>
          <a:p>
            <a:pPr marL="0" indent="0" algn="ctr">
              <a:buNone/>
            </a:pPr>
            <a:r>
              <a:rPr lang="en-US" altLang="en-US" i="1" dirty="0"/>
              <a:t>-OHTF can SOLVE problems</a:t>
            </a:r>
          </a:p>
          <a:p>
            <a:pPr marL="0" indent="0" algn="ctr">
              <a:buNone/>
            </a:pPr>
            <a:endParaRPr lang="en-US" altLang="en-US" sz="1600" i="1" dirty="0"/>
          </a:p>
          <a:p>
            <a:pPr marL="0" indent="0" algn="ctr">
              <a:buNone/>
            </a:pPr>
            <a:r>
              <a:rPr lang="en-US" altLang="en-US" i="1" dirty="0"/>
              <a:t>-This is win-win proposal!</a:t>
            </a:r>
          </a:p>
          <a:p>
            <a:endParaRPr lang="en-US" altLang="en-US" dirty="0"/>
          </a:p>
          <a:p>
            <a:pPr marL="0" indent="0">
              <a:buNone/>
            </a:pPr>
            <a:endParaRPr lang="en-US" altLang="en-US" dirty="0"/>
          </a:p>
          <a:p>
            <a:pPr marL="0" indent="0">
              <a:buNone/>
            </a:pPr>
            <a:endParaRPr lang="en-US" altLang="en-US" dirty="0"/>
          </a:p>
        </p:txBody>
      </p:sp>
      <p:sp>
        <p:nvSpPr>
          <p:cNvPr id="20483" name="Text Placeholder 3">
            <a:extLst>
              <a:ext uri="{FF2B5EF4-FFF2-40B4-BE49-F238E27FC236}">
                <a16:creationId xmlns:a16="http://schemas.microsoft.com/office/drawing/2014/main" id="{BF678DCD-0533-C140-BF9D-F0ACCB01EFBC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264055" y="1357489"/>
            <a:ext cx="4409545" cy="4998155"/>
          </a:xfrm>
        </p:spPr>
        <p:txBody>
          <a:bodyPr/>
          <a:lstStyle/>
          <a:p>
            <a:r>
              <a:rPr lang="en-US" altLang="en-US" sz="2000" dirty="0"/>
              <a:t>Who is your State Representative? Who is your State Senator?</a:t>
            </a:r>
          </a:p>
          <a:p>
            <a:endParaRPr lang="en-US" altLang="en-US" dirty="0"/>
          </a:p>
          <a:p>
            <a:r>
              <a:rPr lang="en-US" altLang="en-US" sz="2000" dirty="0"/>
              <a:t>Go to </a:t>
            </a:r>
            <a:r>
              <a:rPr lang="en-US" altLang="en-US" sz="2000" u="sng" dirty="0"/>
              <a:t>ohiohouse.gov </a:t>
            </a:r>
            <a:r>
              <a:rPr lang="en-US" altLang="en-US" sz="2000" dirty="0"/>
              <a:t>or </a:t>
            </a:r>
            <a:r>
              <a:rPr lang="en-US" altLang="en-US" sz="2000" u="sng" dirty="0"/>
              <a:t>ohiosenate.gov </a:t>
            </a:r>
            <a:r>
              <a:rPr lang="en-US" altLang="en-US" sz="2000" dirty="0"/>
              <a:t>and enter in your zip code to find out!</a:t>
            </a:r>
          </a:p>
          <a:p>
            <a:endParaRPr lang="en-US" altLang="en-US" dirty="0"/>
          </a:p>
          <a:p>
            <a:r>
              <a:rPr lang="en-US" altLang="en-US" sz="2000" dirty="0"/>
              <a:t>Are they on Finance committee?</a:t>
            </a:r>
          </a:p>
          <a:p>
            <a:endParaRPr lang="en-US" altLang="en-US" dirty="0"/>
          </a:p>
          <a:p>
            <a:r>
              <a:rPr lang="en-US" altLang="en-US" sz="2000" dirty="0"/>
              <a:t>E-mail them at </a:t>
            </a:r>
            <a:r>
              <a:rPr lang="en-US" altLang="en-US" sz="2000" dirty="0">
                <a:hlinkClick r:id="rId2"/>
              </a:rPr>
              <a:t>rep00@ohiohouse.gov</a:t>
            </a:r>
            <a:endParaRPr lang="en-US" altLang="en-US" sz="2000" dirty="0"/>
          </a:p>
          <a:p>
            <a:endParaRPr lang="en-US" altLang="en-US" dirty="0"/>
          </a:p>
          <a:p>
            <a:r>
              <a:rPr lang="en-US" altLang="en-US" sz="2000" dirty="0"/>
              <a:t>Ask them to submit Blessing’s OHTF amendment as one of their priority amendments.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3">
            <a:extLst>
              <a:ext uri="{FF2B5EF4-FFF2-40B4-BE49-F238E27FC236}">
                <a16:creationId xmlns:a16="http://schemas.microsoft.com/office/drawing/2014/main" id="{E12A4799-D767-F843-9667-FB200C82A3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Get to Know the Committee</a:t>
            </a:r>
          </a:p>
        </p:txBody>
      </p:sp>
      <p:pic>
        <p:nvPicPr>
          <p:cNvPr id="1030" name="Picture 6" descr="/var/folders/rg/d45vmghx73q8wj5v9_z8j31w0000gp/T/com.microsoft.Powerpoint/WebArchiveCopyPasteTempFiles/26.jpg">
            <a:hlinkClick r:id="rId2"/>
            <a:extLst>
              <a:ext uri="{FF2B5EF4-FFF2-40B4-BE49-F238E27FC236}">
                <a16:creationId xmlns:a16="http://schemas.microsoft.com/office/drawing/2014/main" id="{E0EACE06-E2EB-D04F-B463-A0B5FCE8902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372" y="1690687"/>
            <a:ext cx="1659470" cy="2227118"/>
          </a:xfrm>
          <a:prstGeom prst="rect">
            <a:avLst/>
          </a:prstGeom>
          <a:noFill/>
          <a:ln w="57150">
            <a:solidFill>
              <a:schemeClr val="accent2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/var/folders/rg/d45vmghx73q8wj5v9_z8j31w0000gp/T/com.microsoft.Powerpoint/WebArchiveCopyPasteTempFiles/29.jpg">
            <a:hlinkClick r:id="rId4"/>
            <a:extLst>
              <a:ext uri="{FF2B5EF4-FFF2-40B4-BE49-F238E27FC236}">
                <a16:creationId xmlns:a16="http://schemas.microsoft.com/office/drawing/2014/main" id="{113C2474-7FB1-AA4C-9A16-AB672D62BF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9801" y="1690687"/>
            <a:ext cx="1709239" cy="2227118"/>
          </a:xfrm>
          <a:prstGeom prst="rect">
            <a:avLst/>
          </a:prstGeom>
          <a:noFill/>
          <a:ln w="57150">
            <a:solidFill>
              <a:schemeClr val="accent2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Image result for nathan minerd ohio">
            <a:hlinkClick r:id="rId6"/>
            <a:extLst>
              <a:ext uri="{FF2B5EF4-FFF2-40B4-BE49-F238E27FC236}">
                <a16:creationId xmlns:a16="http://schemas.microsoft.com/office/drawing/2014/main" id="{E15C201F-555B-6B4B-B664-50DE275EE0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8" y="1690687"/>
            <a:ext cx="1693335" cy="2227118"/>
          </a:xfrm>
          <a:prstGeom prst="rect">
            <a:avLst/>
          </a:prstGeom>
          <a:noFill/>
          <a:ln w="57150">
            <a:solidFill>
              <a:schemeClr val="accent2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/var/folders/rg/d45vmghx73q8wj5v9_z8j31w0000gp/T/com.microsoft.Powerpoint/WebArchiveCopyPasteTempFiles/589c1ad426e3bc615f489bc4_Connie%20300.png">
            <a:extLst>
              <a:ext uri="{FF2B5EF4-FFF2-40B4-BE49-F238E27FC236}">
                <a16:creationId xmlns:a16="http://schemas.microsoft.com/office/drawing/2014/main" id="{871E48A0-2082-C74A-9169-058A031842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6495" y="1690687"/>
            <a:ext cx="1810327" cy="2227118"/>
          </a:xfrm>
          <a:prstGeom prst="rect">
            <a:avLst/>
          </a:prstGeom>
          <a:noFill/>
          <a:ln w="57150">
            <a:solidFill>
              <a:schemeClr val="accent2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4EA2B6A-7873-4342-ABBC-803BBED9134F}"/>
              </a:ext>
            </a:extLst>
          </p:cNvPr>
          <p:cNvSpPr txBox="1"/>
          <p:nvPr/>
        </p:nvSpPr>
        <p:spPr>
          <a:xfrm>
            <a:off x="913371" y="4278489"/>
            <a:ext cx="21684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Representative</a:t>
            </a:r>
          </a:p>
          <a:p>
            <a:pPr algn="l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Erica Crawley (D-Columbus)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D22392E-9669-8743-B55A-992FE72E755F}"/>
              </a:ext>
            </a:extLst>
          </p:cNvPr>
          <p:cNvSpPr txBox="1"/>
          <p:nvPr/>
        </p:nvSpPr>
        <p:spPr>
          <a:xfrm>
            <a:off x="3471204" y="4278489"/>
            <a:ext cx="22409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Representative Louis Blessing, III (R-Colerain Twp.)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F37909A-BC0D-734B-BCC3-2F511EC55AFF}"/>
              </a:ext>
            </a:extLst>
          </p:cNvPr>
          <p:cNvSpPr txBox="1"/>
          <p:nvPr/>
        </p:nvSpPr>
        <p:spPr>
          <a:xfrm>
            <a:off x="6095999" y="4324655"/>
            <a:ext cx="17931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Nathan Minerd,</a:t>
            </a:r>
          </a:p>
          <a:p>
            <a:pPr algn="l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Momentum Strategy Group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47D56CB-B5D2-6149-81CB-520B4F7F8BE8}"/>
              </a:ext>
            </a:extLst>
          </p:cNvPr>
          <p:cNvSpPr txBox="1"/>
          <p:nvPr/>
        </p:nvSpPr>
        <p:spPr>
          <a:xfrm>
            <a:off x="8703729" y="4370822"/>
            <a:ext cx="19304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Connie Nolder,</a:t>
            </a:r>
          </a:p>
          <a:p>
            <a:pPr algn="l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CRN Consulting</a:t>
            </a:r>
          </a:p>
          <a:p>
            <a:pPr algn="l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(Lobbyist)</a:t>
            </a:r>
          </a:p>
          <a:p>
            <a:pPr algn="l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3">
            <a:extLst>
              <a:ext uri="{FF2B5EF4-FFF2-40B4-BE49-F238E27FC236}">
                <a16:creationId xmlns:a16="http://schemas.microsoft.com/office/drawing/2014/main" id="{C001B6F8-EDAF-694B-866C-87BEFEB8F4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8044" y="365125"/>
            <a:ext cx="11195756" cy="980194"/>
          </a:xfrm>
          <a:ln w="38100">
            <a:solidFill>
              <a:schemeClr val="accent1">
                <a:lumMod val="50000"/>
              </a:schemeClr>
            </a:solidFill>
          </a:ln>
        </p:spPr>
        <p:txBody>
          <a:bodyPr/>
          <a:lstStyle/>
          <a:p>
            <a:pPr algn="ctr"/>
            <a:r>
              <a:rPr lang="en-US" altLang="en-US" sz="3600" i="1" dirty="0"/>
              <a:t>Mock:</a:t>
            </a:r>
            <a:r>
              <a:rPr lang="en-US" altLang="en-US" sz="3600" dirty="0"/>
              <a:t> House Finance SubCommittee</a:t>
            </a:r>
            <a:br>
              <a:rPr lang="en-US" altLang="en-US" sz="3600" dirty="0"/>
            </a:br>
            <a:r>
              <a:rPr lang="en-US" altLang="en-US" sz="3600" dirty="0"/>
              <a:t>Honorable Louis Blessing, Chair </a:t>
            </a:r>
          </a:p>
        </p:txBody>
      </p:sp>
      <p:pic>
        <p:nvPicPr>
          <p:cNvPr id="3" name="Content Placeholder 2">
            <a:extLst>
              <a:ext uri="{FF2B5EF4-FFF2-40B4-BE49-F238E27FC236}">
                <a16:creationId xmlns:a16="http://schemas.microsoft.com/office/drawing/2014/main" id="{8C871055-02DA-E54E-A309-580768FABA27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58044" y="1512711"/>
            <a:ext cx="6014156" cy="4831644"/>
          </a:xfrm>
          <a:ln w="38100">
            <a:solidFill>
              <a:schemeClr val="accent1">
                <a:lumMod val="50000"/>
              </a:schemeClr>
            </a:solidFill>
          </a:ln>
        </p:spPr>
      </p:pic>
      <p:sp>
        <p:nvSpPr>
          <p:cNvPr id="16387" name="Content Placeholder 5">
            <a:extLst>
              <a:ext uri="{FF2B5EF4-FFF2-40B4-BE49-F238E27FC236}">
                <a16:creationId xmlns:a16="http://schemas.microsoft.com/office/drawing/2014/main" id="{EB7E994B-704A-D04C-B110-E2FEF50E70BB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6987822" y="1727200"/>
            <a:ext cx="4365978" cy="4481689"/>
          </a:xfrm>
        </p:spPr>
        <p:txBody>
          <a:bodyPr/>
          <a:lstStyle/>
          <a:p>
            <a:r>
              <a:rPr lang="en-US" altLang="en-US" dirty="0"/>
              <a:t>Prepare for hearing</a:t>
            </a:r>
          </a:p>
          <a:p>
            <a:r>
              <a:rPr lang="en-US" altLang="en-US" dirty="0"/>
              <a:t>Prepare testimony</a:t>
            </a:r>
          </a:p>
          <a:p>
            <a:r>
              <a:rPr lang="en-US" altLang="en-US" dirty="0"/>
              <a:t>Submit testimony</a:t>
            </a:r>
          </a:p>
          <a:p>
            <a:r>
              <a:rPr lang="en-US" altLang="en-US" dirty="0"/>
              <a:t>Testify before committee</a:t>
            </a:r>
          </a:p>
          <a:p>
            <a:r>
              <a:rPr lang="en-US" altLang="en-US" dirty="0"/>
              <a:t>Committee follow-up</a:t>
            </a:r>
          </a:p>
          <a:p>
            <a:r>
              <a:rPr lang="en-US" altLang="en-US" dirty="0"/>
              <a:t>What worked, what didn’t?</a:t>
            </a:r>
          </a:p>
          <a:p>
            <a:r>
              <a:rPr lang="en-US" altLang="en-US" dirty="0"/>
              <a:t>What happens next?</a:t>
            </a:r>
          </a:p>
          <a:p>
            <a:pPr lvl="1"/>
            <a:r>
              <a:rPr lang="en-US" altLang="en-US" dirty="0"/>
              <a:t>More hearings, vote, floor</a:t>
            </a:r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4">
            <a:extLst>
              <a:ext uri="{FF2B5EF4-FFF2-40B4-BE49-F238E27FC236}">
                <a16:creationId xmlns:a16="http://schemas.microsoft.com/office/drawing/2014/main" id="{FDFCF700-FA79-1144-9BB2-77185952CF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Q &amp; A (Audience participation)</a:t>
            </a:r>
          </a:p>
        </p:txBody>
      </p:sp>
      <p:sp>
        <p:nvSpPr>
          <p:cNvPr id="17410" name="Text Placeholder 5">
            <a:extLst>
              <a:ext uri="{FF2B5EF4-FFF2-40B4-BE49-F238E27FC236}">
                <a16:creationId xmlns:a16="http://schemas.microsoft.com/office/drawing/2014/main" id="{AF9D9111-5B8D-8D41-9A22-9F8BD3BF67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3600" dirty="0"/>
              <a:t>11:00 – 11:15 a.m.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6">
            <a:extLst>
              <a:ext uri="{FF2B5EF4-FFF2-40B4-BE49-F238E27FC236}">
                <a16:creationId xmlns:a16="http://schemas.microsoft.com/office/drawing/2014/main" id="{53E7C4CC-AFCE-EC4B-812D-3B26402ED1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47889" y="361245"/>
            <a:ext cx="10515600" cy="1354666"/>
          </a:xfrm>
        </p:spPr>
        <p:txBody>
          <a:bodyPr/>
          <a:lstStyle/>
          <a:p>
            <a:pPr algn="ctr"/>
            <a:r>
              <a:rPr lang="en-US" altLang="en-US" u="sng" dirty="0"/>
              <a:t>Where Does Advocacy Start?</a:t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36ECA76-548F-C747-86C8-55205D91FDEF}"/>
              </a:ext>
            </a:extLst>
          </p:cNvPr>
          <p:cNvSpPr txBox="1"/>
          <p:nvPr/>
        </p:nvSpPr>
        <p:spPr>
          <a:xfrm>
            <a:off x="349956" y="1038578"/>
            <a:ext cx="11446933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AutoNum type="arabicPeriod"/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Determine your goals with reality of the political climate in mind</a:t>
            </a:r>
          </a:p>
          <a:p>
            <a:pPr marL="342900" indent="-342900" algn="l">
              <a:buAutoNum type="arabicPeriod"/>
            </a:pP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AutoNum type="arabicPeriod"/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Educate yourself on your audience – who are the key legislators involved in your issues</a:t>
            </a:r>
          </a:p>
          <a:p>
            <a:pPr marL="342900" indent="-342900" algn="l">
              <a:buAutoNum type="arabicPeriod"/>
            </a:pP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AutoNum type="arabicPeriod"/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Research your issue – what has been introduced in the past, what have states done, current and past policies</a:t>
            </a:r>
          </a:p>
          <a:p>
            <a:pPr marL="342900" indent="-342900" algn="l">
              <a:buAutoNum type="arabicPeriod"/>
            </a:pP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AutoNum type="arabicPeriod"/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Stay engaged in current affairs – read news, blogs, op-eds, etc.</a:t>
            </a:r>
          </a:p>
          <a:p>
            <a:pPr marL="342900" indent="-342900" algn="l">
              <a:buAutoNum type="arabicPeriod"/>
            </a:pP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AutoNum type="arabicPeriod"/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Develop a simple and effective message (MORE ON THIS)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6">
            <a:extLst>
              <a:ext uri="{FF2B5EF4-FFF2-40B4-BE49-F238E27FC236}">
                <a16:creationId xmlns:a16="http://schemas.microsoft.com/office/drawing/2014/main" id="{53E7C4CC-AFCE-EC4B-812D-3B26402ED1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47889" y="361245"/>
            <a:ext cx="10515600" cy="1162755"/>
          </a:xfrm>
        </p:spPr>
        <p:txBody>
          <a:bodyPr/>
          <a:lstStyle/>
          <a:p>
            <a:pPr algn="ctr"/>
            <a:r>
              <a:rPr lang="en-US" altLang="en-US" u="sng" dirty="0"/>
              <a:t>Where Does Advocacy Start? (CONT.)</a:t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36ECA76-548F-C747-86C8-55205D91FDEF}"/>
              </a:ext>
            </a:extLst>
          </p:cNvPr>
          <p:cNvSpPr txBox="1"/>
          <p:nvPr/>
        </p:nvSpPr>
        <p:spPr>
          <a:xfrm>
            <a:off x="349956" y="1038578"/>
            <a:ext cx="1163884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6. Begin meeting with legislators, key state agency decision makers and other interested parties</a:t>
            </a:r>
          </a:p>
          <a:p>
            <a:pPr algn="l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7. Evaluate your arguments following feedback form meetings. Fine-tune your message.</a:t>
            </a:r>
          </a:p>
          <a:p>
            <a:pPr algn="l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8. Identify key legislator to introduce proposal/carry amendment. (Your sponsor)</a:t>
            </a:r>
          </a:p>
          <a:p>
            <a:pPr algn="l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9. Once legislation is introduced the process begins – back to the basics</a:t>
            </a:r>
          </a:p>
          <a:p>
            <a:pPr algn="l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10. Stay engaged, stay persistent but polite, and don’t give up!</a:t>
            </a:r>
          </a:p>
        </p:txBody>
      </p:sp>
    </p:spTree>
    <p:extLst>
      <p:ext uri="{BB962C8B-B14F-4D97-AF65-F5344CB8AC3E}">
        <p14:creationId xmlns:p14="http://schemas.microsoft.com/office/powerpoint/2010/main" val="4166279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4">
            <a:extLst>
              <a:ext uri="{FF2B5EF4-FFF2-40B4-BE49-F238E27FC236}">
                <a16:creationId xmlns:a16="http://schemas.microsoft.com/office/drawing/2014/main" id="{FDFCF700-FA79-1144-9BB2-77185952CF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9788" y="365125"/>
            <a:ext cx="10515600" cy="1012119"/>
          </a:xfrm>
          <a:ln w="38100">
            <a:solidFill>
              <a:schemeClr val="accent1">
                <a:lumMod val="50000"/>
              </a:schemeClr>
            </a:solidFill>
          </a:ln>
        </p:spPr>
        <p:txBody>
          <a:bodyPr/>
          <a:lstStyle/>
          <a:p>
            <a:pPr algn="ctr"/>
            <a:r>
              <a:rPr lang="en-US" altLang="en-US" dirty="0"/>
              <a:t>Gina’s Five </a:t>
            </a:r>
            <a:r>
              <a:rPr lang="en-US" altLang="en-US" b="1" dirty="0"/>
              <a:t>R</a:t>
            </a:r>
            <a:r>
              <a:rPr lang="en-US" altLang="en-US" dirty="0"/>
              <a:t>’s</a:t>
            </a:r>
          </a:p>
        </p:txBody>
      </p:sp>
      <p:sp>
        <p:nvSpPr>
          <p:cNvPr id="17411" name="Content Placeholder 6">
            <a:extLst>
              <a:ext uri="{FF2B5EF4-FFF2-40B4-BE49-F238E27FC236}">
                <a16:creationId xmlns:a16="http://schemas.microsoft.com/office/drawing/2014/main" id="{7F47FB0B-C04C-EA49-83BD-A08120381CC2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3853921" y="1656821"/>
            <a:ext cx="5157787" cy="4179534"/>
          </a:xfrm>
        </p:spPr>
        <p:txBody>
          <a:bodyPr/>
          <a:lstStyle/>
          <a:p>
            <a:r>
              <a:rPr lang="en-US" altLang="en-US" sz="4800" dirty="0"/>
              <a:t>RELATIONSHIP</a:t>
            </a:r>
          </a:p>
          <a:p>
            <a:r>
              <a:rPr lang="en-US" altLang="en-US" sz="4800" dirty="0"/>
              <a:t>RELEVANCE</a:t>
            </a:r>
          </a:p>
          <a:p>
            <a:r>
              <a:rPr lang="en-US" altLang="en-US" sz="4800" dirty="0"/>
              <a:t>RECENCY</a:t>
            </a:r>
          </a:p>
          <a:p>
            <a:r>
              <a:rPr lang="en-US" altLang="en-US" sz="4800" dirty="0"/>
              <a:t>RATIONAL</a:t>
            </a:r>
          </a:p>
          <a:p>
            <a:r>
              <a:rPr lang="en-US" altLang="en-US" sz="4800" dirty="0"/>
              <a:t>RESEARCH</a:t>
            </a:r>
          </a:p>
          <a:p>
            <a:endParaRPr lang="en-US" altLang="en-US" sz="4800" dirty="0"/>
          </a:p>
          <a:p>
            <a:pPr marL="0" indent="0">
              <a:buNone/>
            </a:pPr>
            <a:endParaRPr lang="en-US" altLang="en-US" sz="4800" dirty="0"/>
          </a:p>
          <a:p>
            <a:endParaRPr lang="en-US" altLang="en-US" sz="4800" dirty="0"/>
          </a:p>
          <a:p>
            <a:r>
              <a:rPr lang="en-US" altLang="en-US" sz="4800" dirty="0"/>
              <a:t>POLITE</a:t>
            </a:r>
          </a:p>
        </p:txBody>
      </p:sp>
    </p:spTree>
    <p:extLst>
      <p:ext uri="{BB962C8B-B14F-4D97-AF65-F5344CB8AC3E}">
        <p14:creationId xmlns:p14="http://schemas.microsoft.com/office/powerpoint/2010/main" val="35036535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4">
            <a:extLst>
              <a:ext uri="{FF2B5EF4-FFF2-40B4-BE49-F238E27FC236}">
                <a16:creationId xmlns:a16="http://schemas.microsoft.com/office/drawing/2014/main" id="{FDFCF700-FA79-1144-9BB2-77185952CF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9788" y="365125"/>
            <a:ext cx="10515600" cy="1012119"/>
          </a:xfrm>
          <a:ln w="38100">
            <a:solidFill>
              <a:schemeClr val="accent1">
                <a:lumMod val="50000"/>
              </a:schemeClr>
            </a:solidFill>
          </a:ln>
        </p:spPr>
        <p:txBody>
          <a:bodyPr/>
          <a:lstStyle/>
          <a:p>
            <a:pPr algn="ctr"/>
            <a:r>
              <a:rPr lang="en-US" altLang="en-US" dirty="0"/>
              <a:t>Connie’s Three </a:t>
            </a:r>
            <a:r>
              <a:rPr lang="en-US" altLang="en-US" b="1" dirty="0"/>
              <a:t>P</a:t>
            </a:r>
            <a:r>
              <a:rPr lang="en-US" altLang="en-US" dirty="0"/>
              <a:t>’s</a:t>
            </a:r>
          </a:p>
        </p:txBody>
      </p:sp>
      <p:sp>
        <p:nvSpPr>
          <p:cNvPr id="17411" name="Content Placeholder 6">
            <a:extLst>
              <a:ext uri="{FF2B5EF4-FFF2-40B4-BE49-F238E27FC236}">
                <a16:creationId xmlns:a16="http://schemas.microsoft.com/office/drawing/2014/main" id="{7F47FB0B-C04C-EA49-83BD-A08120381CC2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3853921" y="1656821"/>
            <a:ext cx="5157787" cy="4179534"/>
          </a:xfrm>
        </p:spPr>
        <p:txBody>
          <a:bodyPr/>
          <a:lstStyle/>
          <a:p>
            <a:r>
              <a:rPr lang="en-US" altLang="en-US" sz="4800" dirty="0"/>
              <a:t>PERSUASIVE</a:t>
            </a:r>
          </a:p>
          <a:p>
            <a:endParaRPr lang="en-US" altLang="en-US" sz="4800" dirty="0"/>
          </a:p>
          <a:p>
            <a:r>
              <a:rPr lang="en-US" altLang="en-US" sz="4800" dirty="0"/>
              <a:t>PERSISTENT</a:t>
            </a:r>
          </a:p>
          <a:p>
            <a:endParaRPr lang="en-US" altLang="en-US" sz="4800" dirty="0"/>
          </a:p>
          <a:p>
            <a:r>
              <a:rPr lang="en-US" altLang="en-US" sz="4800" dirty="0"/>
              <a:t>POLITE</a:t>
            </a:r>
          </a:p>
        </p:txBody>
      </p:sp>
    </p:spTree>
    <p:extLst>
      <p:ext uri="{BB962C8B-B14F-4D97-AF65-F5344CB8AC3E}">
        <p14:creationId xmlns:p14="http://schemas.microsoft.com/office/powerpoint/2010/main" val="2180780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4">
            <a:extLst>
              <a:ext uri="{FF2B5EF4-FFF2-40B4-BE49-F238E27FC236}">
                <a16:creationId xmlns:a16="http://schemas.microsoft.com/office/drawing/2014/main" id="{FDFCF700-FA79-1144-9BB2-77185952CF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Now it’s your turn!! </a:t>
            </a:r>
            <a:r>
              <a:rPr lang="en-US" altLang="en-US" sz="4000" dirty="0"/>
              <a:t>(Audience participation)</a:t>
            </a:r>
          </a:p>
        </p:txBody>
      </p:sp>
      <p:sp>
        <p:nvSpPr>
          <p:cNvPr id="17410" name="Text Placeholder 5">
            <a:extLst>
              <a:ext uri="{FF2B5EF4-FFF2-40B4-BE49-F238E27FC236}">
                <a16:creationId xmlns:a16="http://schemas.microsoft.com/office/drawing/2014/main" id="{AF9D9111-5B8D-8D41-9A22-9F8BD3BF67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71575" y="1177572"/>
            <a:ext cx="9652000" cy="1026231"/>
          </a:xfrm>
        </p:spPr>
        <p:txBody>
          <a:bodyPr/>
          <a:lstStyle/>
          <a:p>
            <a:r>
              <a:rPr lang="en-US" altLang="en-US" sz="3200" dirty="0"/>
              <a:t>Goal: Ohio Housing Trust Fund Budget Increase</a:t>
            </a:r>
          </a:p>
        </p:txBody>
      </p:sp>
      <p:sp>
        <p:nvSpPr>
          <p:cNvPr id="17411" name="Content Placeholder 6">
            <a:extLst>
              <a:ext uri="{FF2B5EF4-FFF2-40B4-BE49-F238E27FC236}">
                <a16:creationId xmlns:a16="http://schemas.microsoft.com/office/drawing/2014/main" id="{7F47FB0B-C04C-EA49-83BD-A08120381CC2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376944" y="2503135"/>
            <a:ext cx="5157787" cy="3322286"/>
          </a:xfrm>
        </p:spPr>
        <p:txBody>
          <a:bodyPr/>
          <a:lstStyle/>
          <a:p>
            <a:r>
              <a:rPr lang="en-US" altLang="en-US" dirty="0"/>
              <a:t>In your small group of 5-8 people, collectively decide how to craft your best 3 arguments to persuade legislators, policymakers and the public on why this is a good idea. (10 minutes)</a:t>
            </a:r>
          </a:p>
        </p:txBody>
      </p:sp>
      <p:sp>
        <p:nvSpPr>
          <p:cNvPr id="17413" name="Content Placeholder 8">
            <a:extLst>
              <a:ext uri="{FF2B5EF4-FFF2-40B4-BE49-F238E27FC236}">
                <a16:creationId xmlns:a16="http://schemas.microsoft.com/office/drawing/2014/main" id="{51B56325-403E-ED45-9EE0-2BD68AA2416D}"/>
              </a:ext>
            </a:extLst>
          </p:cNvPr>
          <p:cNvSpPr>
            <a:spLocks noGrp="1" noChangeArrowheads="1"/>
          </p:cNvSpPr>
          <p:nvPr>
            <p:ph sz="quarter" idx="4"/>
          </p:nvPr>
        </p:nvSpPr>
        <p:spPr>
          <a:xfrm>
            <a:off x="6172200" y="2503135"/>
            <a:ext cx="5183188" cy="3127023"/>
          </a:xfrm>
        </p:spPr>
        <p:txBody>
          <a:bodyPr/>
          <a:lstStyle/>
          <a:p>
            <a:r>
              <a:rPr lang="en-US" altLang="en-US" dirty="0"/>
              <a:t>Choose 1 or 2 advocates to present your argument to the group. (3 minutes)</a:t>
            </a:r>
          </a:p>
          <a:p>
            <a:endParaRPr lang="en-US" altLang="en-US" sz="1200" dirty="0"/>
          </a:p>
          <a:p>
            <a:r>
              <a:rPr lang="en-US" altLang="en-US" dirty="0"/>
              <a:t>Provide positive feedback and kind critique of the presentation. (2 minutes)</a:t>
            </a:r>
          </a:p>
        </p:txBody>
      </p:sp>
    </p:spTree>
    <p:extLst>
      <p:ext uri="{BB962C8B-B14F-4D97-AF65-F5344CB8AC3E}">
        <p14:creationId xmlns:p14="http://schemas.microsoft.com/office/powerpoint/2010/main" val="8839665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17365D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 err="1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7" id="{A38AB4B5-B26D-C441-9ED3-95EE18EEEE95}" vid="{7BC0E9D0-7932-4945-B72E-D42FB6997F3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164</TotalTime>
  <Words>451</Words>
  <Application>Microsoft Macintosh PowerPoint</Application>
  <PresentationFormat>Widescreen</PresentationFormat>
  <Paragraphs>85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Arial Regular</vt:lpstr>
      <vt:lpstr>Avenir Next Condensed Demi Bold</vt:lpstr>
      <vt:lpstr>Calibri</vt:lpstr>
      <vt:lpstr>Calibri Light</vt:lpstr>
      <vt:lpstr>Helvetica</vt:lpstr>
      <vt:lpstr>Office Theme</vt:lpstr>
      <vt:lpstr>Advocacy in Action </vt:lpstr>
      <vt:lpstr>Get to Know the Committee</vt:lpstr>
      <vt:lpstr>Mock: House Finance SubCommittee Honorable Louis Blessing, Chair </vt:lpstr>
      <vt:lpstr>Q &amp; A (Audience participation)</vt:lpstr>
      <vt:lpstr>Where Does Advocacy Start? </vt:lpstr>
      <vt:lpstr>Where Does Advocacy Start? (CONT.) </vt:lpstr>
      <vt:lpstr>Gina’s Five R’s</vt:lpstr>
      <vt:lpstr>Connie’s Three P’s</vt:lpstr>
      <vt:lpstr>Now it’s your turn!! (Audience participation)</vt:lpstr>
      <vt:lpstr>NOW IT’S REAL – TODAY IS THE DAY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Advocacy in Action </dc:title>
  <dc:creator>Microsoft Office User</dc:creator>
  <cp:lastModifiedBy>Microsoft Office User</cp:lastModifiedBy>
  <cp:revision>19</cp:revision>
  <cp:lastPrinted>2019-04-05T17:46:55Z</cp:lastPrinted>
  <dcterms:created xsi:type="dcterms:W3CDTF">2019-04-05T00:23:58Z</dcterms:created>
  <dcterms:modified xsi:type="dcterms:W3CDTF">2019-04-05T17:48:23Z</dcterms:modified>
</cp:coreProperties>
</file>