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91" r:id="rId2"/>
    <p:sldId id="284" r:id="rId3"/>
    <p:sldId id="289" r:id="rId4"/>
    <p:sldId id="290" r:id="rId5"/>
    <p:sldId id="286" r:id="rId6"/>
    <p:sldId id="29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01E0D9-6B69-492C-966E-E498BC11568E}">
          <p14:sldIdLst>
            <p14:sldId id="291"/>
            <p14:sldId id="284"/>
            <p14:sldId id="289"/>
            <p14:sldId id="290"/>
            <p14:sldId id="286"/>
            <p14:sldId id="2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7" autoAdjust="0"/>
    <p:restoredTop sz="59926" autoAdjust="0"/>
  </p:normalViewPr>
  <p:slideViewPr>
    <p:cSldViewPr snapToGrid="0">
      <p:cViewPr varScale="1">
        <p:scale>
          <a:sx n="43" d="100"/>
          <a:sy n="43" d="100"/>
        </p:scale>
        <p:origin x="1656" y="54"/>
      </p:cViewPr>
      <p:guideLst/>
    </p:cSldViewPr>
  </p:slideViewPr>
  <p:notesTextViewPr>
    <p:cViewPr>
      <p:scale>
        <a:sx n="3" d="2"/>
        <a:sy n="3" d="2"/>
      </p:scale>
      <p:origin x="0" y="0"/>
    </p:cViewPr>
  </p:notesTextViewPr>
  <p:notesViewPr>
    <p:cSldViewPr snapToGrid="0">
      <p:cViewPr varScale="1">
        <p:scale>
          <a:sx n="82" d="100"/>
          <a:sy n="82" d="100"/>
        </p:scale>
        <p:origin x="314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8EEFB2-AFF3-4865-8C77-7E7880065F2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648352D-93D1-4B24-851F-1D8169D7A0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24B5D5-6381-4B00-B06A-58E9001267DD}" type="datetimeFigureOut">
              <a:rPr lang="en-US" smtClean="0"/>
              <a:t>3/23/2018</a:t>
            </a:fld>
            <a:endParaRPr lang="en-US" dirty="0"/>
          </a:p>
        </p:txBody>
      </p:sp>
      <p:sp>
        <p:nvSpPr>
          <p:cNvPr id="4" name="Footer Placeholder 3">
            <a:extLst>
              <a:ext uri="{FF2B5EF4-FFF2-40B4-BE49-F238E27FC236}">
                <a16:creationId xmlns:a16="http://schemas.microsoft.com/office/drawing/2014/main" id="{032D5581-1947-4E00-8E9C-21F27C3FEC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02BF300-A8BF-45F6-AA5A-1AE7B7CD35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CA42A3-CA44-42FB-80E6-26FA1AAA62DE}" type="slidenum">
              <a:rPr lang="en-US" smtClean="0"/>
              <a:t>‹#›</a:t>
            </a:fld>
            <a:endParaRPr lang="en-US" dirty="0"/>
          </a:p>
        </p:txBody>
      </p:sp>
    </p:spTree>
    <p:extLst>
      <p:ext uri="{BB962C8B-B14F-4D97-AF65-F5344CB8AC3E}">
        <p14:creationId xmlns:p14="http://schemas.microsoft.com/office/powerpoint/2010/main" val="29650220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BDD7B-8F6D-49FA-9798-A188DA16799B}" type="datetimeFigureOut">
              <a:rPr lang="en-US" smtClean="0"/>
              <a:t>3/23/2018</a:t>
            </a:fld>
            <a:endParaRPr lang="en-US" dirty="0"/>
          </a:p>
        </p:txBody>
      </p:sp>
      <p:sp>
        <p:nvSpPr>
          <p:cNvPr id="4" name="Slide Image Placeholder 3"/>
          <p:cNvSpPr>
            <a:spLocks noGrp="1" noRot="1" noChangeAspect="1"/>
          </p:cNvSpPr>
          <p:nvPr>
            <p:ph type="sldImg" idx="2"/>
          </p:nvPr>
        </p:nvSpPr>
        <p:spPr>
          <a:xfrm>
            <a:off x="1166446" y="458788"/>
            <a:ext cx="4519246" cy="2542076"/>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05508" y="3094892"/>
            <a:ext cx="6623538" cy="559032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F6FBAD-8479-4800-970B-EEBBD5A6051D}" type="slidenum">
              <a:rPr lang="en-US" smtClean="0"/>
              <a:t>‹#›</a:t>
            </a:fld>
            <a:endParaRPr lang="en-US" dirty="0"/>
          </a:p>
        </p:txBody>
      </p:sp>
    </p:spTree>
    <p:extLst>
      <p:ext uri="{BB962C8B-B14F-4D97-AF65-F5344CB8AC3E}">
        <p14:creationId xmlns:p14="http://schemas.microsoft.com/office/powerpoint/2010/main" val="6843363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6FBAD-8479-4800-970B-EEBBD5A6051D}" type="slidenum">
              <a:rPr lang="en-US" smtClean="0"/>
              <a:t>1</a:t>
            </a:fld>
            <a:endParaRPr lang="en-US" dirty="0"/>
          </a:p>
        </p:txBody>
      </p:sp>
    </p:spTree>
    <p:extLst>
      <p:ext uri="{BB962C8B-B14F-4D97-AF65-F5344CB8AC3E}">
        <p14:creationId xmlns:p14="http://schemas.microsoft.com/office/powerpoint/2010/main" val="995295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Core components of Housing First Model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Low barrier admission polices: we “screen-in” rather than “screen-out”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Rapid and streamlined entry into housing: moving people into permanent housing as quickly as possible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Few to no programmatic prerequisites to permanent housing entry: no requirements that the person be sober or compliant with treatment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Practices and policies to prevent lease violations and evictions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Tenants have full rights, responsibilities and legal protections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Supportive services are voluntary but can and should be used to persistently engage tenants to ensure housing stability</a:t>
            </a:r>
          </a:p>
          <a:p>
            <a:r>
              <a:rPr lang="en-US" sz="1200" b="1" kern="1200" dirty="0">
                <a:solidFill>
                  <a:schemeClr val="tx1"/>
                </a:solidFill>
                <a:effectLst/>
                <a:latin typeface="+mn-lt"/>
                <a:ea typeface="+mn-ea"/>
                <a:cs typeface="+mn-cs"/>
              </a:rPr>
              <a:t>The goal is to be flexible to the needs and wants of tenants.</a:t>
            </a:r>
          </a:p>
          <a:p>
            <a:endParaRPr lang="en-US" dirty="0"/>
          </a:p>
        </p:txBody>
      </p:sp>
      <p:sp>
        <p:nvSpPr>
          <p:cNvPr id="4" name="Slide Number Placeholder 3"/>
          <p:cNvSpPr>
            <a:spLocks noGrp="1"/>
          </p:cNvSpPr>
          <p:nvPr>
            <p:ph type="sldNum" sz="quarter" idx="10"/>
          </p:nvPr>
        </p:nvSpPr>
        <p:spPr/>
        <p:txBody>
          <a:bodyPr/>
          <a:lstStyle/>
          <a:p>
            <a:fld id="{8EF6FBAD-8479-4800-970B-EEBBD5A6051D}" type="slidenum">
              <a:rPr lang="en-US" smtClean="0"/>
              <a:t>2</a:t>
            </a:fld>
            <a:endParaRPr lang="en-US" dirty="0"/>
          </a:p>
        </p:txBody>
      </p:sp>
    </p:spTree>
    <p:extLst>
      <p:ext uri="{BB962C8B-B14F-4D97-AF65-F5344CB8AC3E}">
        <p14:creationId xmlns:p14="http://schemas.microsoft.com/office/powerpoint/2010/main" val="17535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r>
              <a:rPr lang="en-US" dirty="0"/>
              <a:t>Many people really struggle with the concept of harm reduction, but as an organization, we need to recognize that harm reduction policies practices are an integral part of a housing first program. </a:t>
            </a:r>
          </a:p>
          <a:p>
            <a:endParaRPr lang="en-US" dirty="0"/>
          </a:p>
          <a:p>
            <a:r>
              <a:rPr lang="en-US" sz="1200" dirty="0"/>
              <a:t>It is not. . . </a:t>
            </a:r>
          </a:p>
          <a:p>
            <a:pPr lvl="0"/>
            <a:r>
              <a:rPr lang="en-US" sz="1200" dirty="0"/>
              <a:t>Consent to use drugs</a:t>
            </a:r>
          </a:p>
          <a:p>
            <a:pPr lvl="0"/>
            <a:r>
              <a:rPr lang="en-US" sz="1200" dirty="0"/>
              <a:t>Permission that anything goes</a:t>
            </a:r>
          </a:p>
          <a:p>
            <a:pPr lvl="0"/>
            <a:r>
              <a:rPr lang="en-US" sz="1200" dirty="0"/>
              <a:t>Anti-abstinence</a:t>
            </a:r>
          </a:p>
          <a:p>
            <a:endParaRPr lang="en-US" dirty="0"/>
          </a:p>
          <a:p>
            <a:r>
              <a:rPr lang="en-US" sz="1200" dirty="0"/>
              <a:t>Instead, harm reduction. . . </a:t>
            </a:r>
          </a:p>
          <a:p>
            <a:pPr lvl="0"/>
            <a:r>
              <a:rPr lang="en-US" sz="1200" dirty="0"/>
              <a:t>Meets and accepts people on their own terms </a:t>
            </a:r>
          </a:p>
          <a:p>
            <a:pPr lvl="0"/>
            <a:r>
              <a:rPr lang="en-US" sz="1200" dirty="0"/>
              <a:t>Is something all of us regularly practice</a:t>
            </a:r>
          </a:p>
          <a:p>
            <a:pPr lvl="0"/>
            <a:r>
              <a:rPr lang="en-US" sz="1200" dirty="0"/>
              <a:t>Recognizes that drug use might initially be adaptive</a:t>
            </a:r>
          </a:p>
          <a:p>
            <a:pPr lvl="0"/>
            <a:r>
              <a:rPr lang="en-US" sz="1200" dirty="0"/>
              <a:t>Understands that recovery = any positive change. Recovery is a process, and any step forward should be valued. </a:t>
            </a:r>
          </a:p>
          <a:p>
            <a:endParaRPr lang="en-US" dirty="0"/>
          </a:p>
          <a:p>
            <a:r>
              <a:rPr lang="en-US" dirty="0"/>
              <a:t>So what is harm reduction? Harm reduction tries to reduce the harm associated with a dangerous activity. It focuses on preventing harm rather than the prevention of the activity itself. </a:t>
            </a:r>
          </a:p>
          <a:p>
            <a:pPr marL="171450" indent="-171450">
              <a:buFont typeface="Arial" panose="020B0604020202020204" pitchFamily="34" charset="0"/>
              <a:buChar char="•"/>
            </a:pPr>
            <a:r>
              <a:rPr lang="en-US" dirty="0"/>
              <a:t>Response to spread of HIV infection among IV drug users. </a:t>
            </a:r>
          </a:p>
          <a:p>
            <a:endParaRPr lang="en-US" dirty="0"/>
          </a:p>
          <a:p>
            <a:r>
              <a:rPr lang="en-US" dirty="0"/>
              <a:t>And, it might be helpful to think about how all of use harm reduction practices in our everyday life. </a:t>
            </a:r>
          </a:p>
          <a:p>
            <a:r>
              <a:rPr lang="en-US" dirty="0"/>
              <a:t>Examples of harm reduction:</a:t>
            </a:r>
          </a:p>
          <a:p>
            <a:r>
              <a:rPr lang="en-US" dirty="0"/>
              <a:t>Wearing a seat belt</a:t>
            </a:r>
          </a:p>
          <a:p>
            <a:r>
              <a:rPr lang="en-US" dirty="0"/>
              <a:t>Taking an Uber</a:t>
            </a:r>
          </a:p>
          <a:p>
            <a:r>
              <a:rPr lang="en-US" dirty="0"/>
              <a:t>Using sunscreen</a:t>
            </a:r>
          </a:p>
          <a:p>
            <a:r>
              <a:rPr lang="en-US" dirty="0"/>
              <a:t>Following speed limits</a:t>
            </a:r>
          </a:p>
          <a:p>
            <a:r>
              <a:rPr lang="en-US" dirty="0"/>
              <a:t>Practicing safe sex</a:t>
            </a:r>
          </a:p>
          <a:p>
            <a:r>
              <a:rPr lang="en-US" dirty="0"/>
              <a:t>Other examples include establishing needle exchange programs or providing Narcan.</a:t>
            </a:r>
          </a:p>
          <a:p>
            <a:endParaRPr lang="en-US" dirty="0"/>
          </a:p>
          <a:p>
            <a:r>
              <a:rPr lang="en-US" dirty="0"/>
              <a:t>What are some examples that you have encountered or suggested? </a:t>
            </a:r>
          </a:p>
          <a:p>
            <a:r>
              <a:rPr lang="en-US" dirty="0"/>
              <a:t>Representative payee pays rent first</a:t>
            </a:r>
          </a:p>
          <a:p>
            <a:endParaRPr lang="en-US" dirty="0"/>
          </a:p>
          <a:p>
            <a:endParaRPr lang="en-US" dirty="0"/>
          </a:p>
        </p:txBody>
      </p:sp>
      <p:sp>
        <p:nvSpPr>
          <p:cNvPr id="4" name="Slide Number Placeholder 3"/>
          <p:cNvSpPr>
            <a:spLocks noGrp="1"/>
          </p:cNvSpPr>
          <p:nvPr>
            <p:ph type="sldNum" sz="quarter" idx="10"/>
          </p:nvPr>
        </p:nvSpPr>
        <p:spPr/>
        <p:txBody>
          <a:bodyPr/>
          <a:lstStyle/>
          <a:p>
            <a:fld id="{8EF6FBAD-8479-4800-970B-EEBBD5A6051D}" type="slidenum">
              <a:rPr lang="en-US" smtClean="0"/>
              <a:t>3</a:t>
            </a:fld>
            <a:endParaRPr lang="en-US" dirty="0"/>
          </a:p>
        </p:txBody>
      </p:sp>
    </p:spTree>
    <p:extLst>
      <p:ext uri="{BB962C8B-B14F-4D97-AF65-F5344CB8AC3E}">
        <p14:creationId xmlns:p14="http://schemas.microsoft.com/office/powerpoint/2010/main" val="344087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Services are what makes the difference. Otherwise, all we are doing is providing an apartment. For many people, that was not enough to keep them housed.</a:t>
            </a:r>
            <a:endParaRPr lang="en-US" sz="1200" dirty="0"/>
          </a:p>
          <a:p>
            <a:pPr>
              <a:buClrTx/>
              <a:buFont typeface="Arial" panose="020B0604020202020204" pitchFamily="34" charset="0"/>
              <a:buChar char="•"/>
            </a:pPr>
            <a:r>
              <a:rPr lang="en-US" sz="1200" dirty="0"/>
              <a:t>Services are voluntary for tenants, </a:t>
            </a:r>
            <a:r>
              <a:rPr lang="en-US" sz="1200" u="sng" dirty="0"/>
              <a:t>but not for staff. </a:t>
            </a:r>
          </a:p>
          <a:p>
            <a:pPr>
              <a:buClrTx/>
              <a:buFont typeface="Arial" panose="020B0604020202020204" pitchFamily="34" charset="0"/>
              <a:buChar char="•"/>
            </a:pPr>
            <a:r>
              <a:rPr lang="en-US" sz="1200" dirty="0"/>
              <a:t> Services should be user-friendly, driven by tenant needs and individual goals.</a:t>
            </a:r>
          </a:p>
          <a:p>
            <a:pPr>
              <a:buClrTx/>
              <a:buFont typeface="Arial" panose="020B0604020202020204" pitchFamily="34" charset="0"/>
              <a:buChar char="•"/>
            </a:pPr>
            <a:r>
              <a:rPr lang="en-US" sz="1200" dirty="0"/>
              <a:t> Informal, but regular, engagement and outreach.</a:t>
            </a:r>
          </a:p>
          <a:p>
            <a:pPr>
              <a:buClrTx/>
              <a:buFont typeface="Arial" panose="020B0604020202020204" pitchFamily="34" charset="0"/>
              <a:buChar char="•"/>
            </a:pPr>
            <a:r>
              <a:rPr lang="en-US" sz="1200" dirty="0"/>
              <a:t> Voluntary but irresistible!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services are done properly, research shows that tenants will participate at high rates, tenants value autonomy to decide what they participate in, and a low demand is more effective in assisting people with maintaining their housing. </a:t>
            </a:r>
          </a:p>
          <a:p>
            <a:endParaRPr lang="en-US" dirty="0"/>
          </a:p>
          <a:p>
            <a:r>
              <a:rPr lang="en-US" dirty="0"/>
              <a:t>Voluntary for tenant, </a:t>
            </a:r>
            <a:r>
              <a:rPr lang="en-US" u="sng" dirty="0"/>
              <a:t>but not for us</a:t>
            </a:r>
            <a:r>
              <a:rPr lang="en-US" dirty="0"/>
              <a:t>. If we are offering the services that tenants want, they will participate.</a:t>
            </a:r>
          </a:p>
          <a:p>
            <a:endParaRPr lang="en-US" dirty="0"/>
          </a:p>
          <a:p>
            <a:r>
              <a:rPr lang="en-US" dirty="0"/>
              <a:t>The engagement services that we are providing should reflect what people have identified as their service needs.</a:t>
            </a:r>
          </a:p>
          <a:p>
            <a:endParaRPr lang="en-US" dirty="0"/>
          </a:p>
          <a:p>
            <a:pPr algn="l"/>
            <a:r>
              <a:rPr lang="en-US" sz="1400" dirty="0"/>
              <a:t>Service Planning with tenants</a:t>
            </a:r>
            <a:endParaRPr lang="en-US" dirty="0"/>
          </a:p>
          <a:p>
            <a:pPr marL="571500" lvl="0" indent="-571500">
              <a:buFont typeface="Arial" panose="020B0604020202020204" pitchFamily="34" charset="0"/>
              <a:buChar char="•"/>
            </a:pPr>
            <a:r>
              <a:rPr lang="en-US" sz="1200" dirty="0"/>
              <a:t>Create an active partnership with the tenant</a:t>
            </a:r>
          </a:p>
          <a:p>
            <a:pPr marL="571500" lvl="0" indent="-571500">
              <a:buFont typeface="Arial" panose="020B0604020202020204" pitchFamily="34" charset="0"/>
              <a:buChar char="•"/>
            </a:pPr>
            <a:r>
              <a:rPr lang="en-US" sz="1200" dirty="0"/>
              <a:t>Base plan on the tenant’s specific wants and needs</a:t>
            </a:r>
          </a:p>
          <a:p>
            <a:pPr marL="571500" lvl="0" indent="-571500">
              <a:buFont typeface="Arial" panose="020B0604020202020204" pitchFamily="34" charset="0"/>
              <a:buChar char="•"/>
            </a:pPr>
            <a:r>
              <a:rPr lang="en-US" sz="1200" dirty="0"/>
              <a:t>Offer tenants real options and meaningful choices</a:t>
            </a:r>
          </a:p>
          <a:p>
            <a:pPr marL="571500" lvl="0" indent="-571500">
              <a:buFont typeface="Arial" panose="020B0604020202020204" pitchFamily="34" charset="0"/>
              <a:buChar char="•"/>
            </a:pPr>
            <a:r>
              <a:rPr lang="en-US" sz="1200" dirty="0"/>
              <a:t>Use a strengths-based approach to goal setting</a:t>
            </a:r>
          </a:p>
          <a:p>
            <a:pPr marL="571500" lvl="0" indent="-571500">
              <a:buFont typeface="Arial" panose="020B0604020202020204" pitchFamily="34" charset="0"/>
              <a:buChar char="•"/>
            </a:pPr>
            <a:r>
              <a:rPr lang="en-US" sz="1200" dirty="0"/>
              <a:t>Update plan regularly and/or when needs change</a:t>
            </a:r>
          </a:p>
          <a:p>
            <a:pPr marL="571500" lvl="0" indent="-571500">
              <a:buFont typeface="Arial" panose="020B0604020202020204" pitchFamily="34" charset="0"/>
              <a:buChar char="•"/>
            </a:pPr>
            <a:r>
              <a:rPr lang="en-US" sz="1200" dirty="0"/>
              <a:t>Stay housing focused!</a:t>
            </a:r>
          </a:p>
          <a:p>
            <a:endParaRPr lang="en-US" dirty="0"/>
          </a:p>
          <a:p>
            <a:r>
              <a:rPr lang="en-US" dirty="0"/>
              <a:t>Everyone has a goal; find out what theirs.</a:t>
            </a:r>
          </a:p>
          <a:p>
            <a:endParaRPr lang="en-US" dirty="0"/>
          </a:p>
          <a:p>
            <a:r>
              <a:rPr lang="en-US" dirty="0"/>
              <a:t>The measure of our success is not a person’s change, but it is a vulnerable person’s willingness to open up to us and to work with us. </a:t>
            </a:r>
          </a:p>
          <a:p>
            <a:pPr marL="0" indent="0">
              <a:buFont typeface="Arial" panose="020B0604020202020204" pitchFamily="34" charset="0"/>
              <a:buNone/>
            </a:pPr>
            <a:endParaRPr lang="en-US" dirty="0"/>
          </a:p>
          <a:p>
            <a:r>
              <a:rPr lang="en-US" u="sng" dirty="0"/>
              <a:t>Creating the IHSP with tenants</a:t>
            </a:r>
          </a:p>
          <a:p>
            <a:r>
              <a:rPr lang="en-US" dirty="0"/>
              <a:t>Aim for 2-3 housing goals as described by tenant.</a:t>
            </a:r>
          </a:p>
          <a:p>
            <a:r>
              <a:rPr lang="en-US" dirty="0"/>
              <a:t>Should include long and short terms goals with timelines.</a:t>
            </a:r>
          </a:p>
          <a:p>
            <a:r>
              <a:rPr lang="en-US" dirty="0"/>
              <a:t>Include who is going to do what.</a:t>
            </a:r>
          </a:p>
          <a:p>
            <a:endParaRPr lang="en-US" dirty="0"/>
          </a:p>
          <a:p>
            <a:r>
              <a:rPr lang="en-US" dirty="0"/>
              <a:t>Consider including a housing safety plan that reflects the challenges a tenant may face and details of what resources the tenant can access. </a:t>
            </a:r>
          </a:p>
          <a:p>
            <a:endParaRPr lang="en-US" dirty="0"/>
          </a:p>
          <a:p>
            <a:pPr marL="0" indent="0">
              <a:buFont typeface="Arial" panose="020B0604020202020204" pitchFamily="34" charset="0"/>
              <a:buNone/>
            </a:pPr>
            <a:r>
              <a:rPr lang="en-US" dirty="0"/>
              <a:t>When the tenant enters the program, ask about when they were last housed, what led to them losing their housing and how you can plan together to avoid that happening here.</a:t>
            </a:r>
          </a:p>
          <a:p>
            <a:endParaRPr lang="en-US" dirty="0"/>
          </a:p>
          <a:p>
            <a:r>
              <a:rPr lang="en-US" dirty="0"/>
              <a:t>For tenants who have been in the program, talk about what barriers are causing problems for them to maintain their housing.</a:t>
            </a:r>
          </a:p>
          <a:p>
            <a:endParaRPr lang="en-US" dirty="0"/>
          </a:p>
          <a:p>
            <a:r>
              <a:rPr lang="en-US" dirty="0"/>
              <a:t>Possible goals might be:</a:t>
            </a:r>
          </a:p>
          <a:p>
            <a:pPr marL="171450" indent="-171450">
              <a:buFont typeface="Arial" panose="020B0604020202020204" pitchFamily="34" charset="0"/>
              <a:buChar char="•"/>
            </a:pPr>
            <a:r>
              <a:rPr lang="en-US" dirty="0"/>
              <a:t>I want to pass my next housing inspection.</a:t>
            </a:r>
          </a:p>
          <a:p>
            <a:pPr marL="171450" indent="-171450">
              <a:buFont typeface="Arial" panose="020B0604020202020204" pitchFamily="34" charset="0"/>
              <a:buChar char="•"/>
            </a:pPr>
            <a:r>
              <a:rPr lang="en-US" dirty="0"/>
              <a:t>I want to control my temper so I don’t jeopardize my housing.</a:t>
            </a:r>
          </a:p>
          <a:p>
            <a:pPr marL="171450" indent="-171450">
              <a:buFont typeface="Arial" panose="020B0604020202020204" pitchFamily="34" charset="0"/>
              <a:buChar char="•"/>
            </a:pPr>
            <a:r>
              <a:rPr lang="en-US" dirty="0"/>
              <a:t>I don’t want my drinking to cause me to lose my apartment.</a:t>
            </a:r>
          </a:p>
          <a:p>
            <a:pPr marL="171450" indent="-171450">
              <a:buFont typeface="Arial" panose="020B0604020202020204" pitchFamily="34" charset="0"/>
              <a:buChar char="•"/>
            </a:pPr>
            <a:r>
              <a:rPr lang="en-US" dirty="0"/>
              <a:t>I want to pay my rent on time. Or I want to stop having to pay late fees.</a:t>
            </a:r>
          </a:p>
          <a:p>
            <a:pPr marL="171450" indent="-171450">
              <a:buFont typeface="Arial" panose="020B0604020202020204" pitchFamily="34" charset="0"/>
              <a:buChar char="•"/>
            </a:pPr>
            <a:r>
              <a:rPr lang="en-US" dirty="0"/>
              <a:t>I want to manage a chronic health condition (fill in the blank). You need to identify the impact that the chronic health condition is having on their ability to live independently. </a:t>
            </a:r>
          </a:p>
          <a:p>
            <a:pPr marL="171450" indent="-171450">
              <a:buFont typeface="Arial" panose="020B0604020202020204" pitchFamily="34" charset="0"/>
              <a:buChar char="•"/>
            </a:pPr>
            <a:r>
              <a:rPr lang="en-US" dirty="0"/>
              <a:t>I want to move.</a:t>
            </a:r>
          </a:p>
          <a:p>
            <a:pPr marL="171450" indent="-171450">
              <a:buFont typeface="Arial" panose="020B0604020202020204" pitchFamily="34" charset="0"/>
              <a:buChar char="•"/>
            </a:pPr>
            <a:r>
              <a:rPr lang="en-US" dirty="0"/>
              <a:t>I want to learn to cook. </a:t>
            </a:r>
          </a:p>
          <a:p>
            <a:endParaRPr lang="en-US" dirty="0"/>
          </a:p>
          <a:p>
            <a:endParaRPr lang="en-US" dirty="0"/>
          </a:p>
        </p:txBody>
      </p:sp>
      <p:sp>
        <p:nvSpPr>
          <p:cNvPr id="4" name="Slide Number Placeholder 3"/>
          <p:cNvSpPr>
            <a:spLocks noGrp="1"/>
          </p:cNvSpPr>
          <p:nvPr>
            <p:ph type="sldNum" sz="quarter" idx="10"/>
          </p:nvPr>
        </p:nvSpPr>
        <p:spPr/>
        <p:txBody>
          <a:bodyPr/>
          <a:lstStyle/>
          <a:p>
            <a:fld id="{8EF6FBAD-8479-4800-970B-EEBBD5A6051D}" type="slidenum">
              <a:rPr lang="en-US" smtClean="0"/>
              <a:t>4</a:t>
            </a:fld>
            <a:endParaRPr lang="en-US" dirty="0"/>
          </a:p>
        </p:txBody>
      </p:sp>
    </p:spTree>
    <p:extLst>
      <p:ext uri="{BB962C8B-B14F-4D97-AF65-F5344CB8AC3E}">
        <p14:creationId xmlns:p14="http://schemas.microsoft.com/office/powerpoint/2010/main" val="281194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6FBAD-8479-4800-970B-EEBBD5A6051D}" type="slidenum">
              <a:rPr lang="en-US" smtClean="0"/>
              <a:t>5</a:t>
            </a:fld>
            <a:endParaRPr lang="en-US" dirty="0"/>
          </a:p>
        </p:txBody>
      </p:sp>
    </p:spTree>
    <p:extLst>
      <p:ext uri="{BB962C8B-B14F-4D97-AF65-F5344CB8AC3E}">
        <p14:creationId xmlns:p14="http://schemas.microsoft.com/office/powerpoint/2010/main" val="212449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58788"/>
            <a:ext cx="4519612" cy="2541587"/>
          </a:xfrm>
        </p:spPr>
      </p:sp>
      <p:sp>
        <p:nvSpPr>
          <p:cNvPr id="3" name="Notes Placeholder 2"/>
          <p:cNvSpPr>
            <a:spLocks noGrp="1"/>
          </p:cNvSpPr>
          <p:nvPr>
            <p:ph type="body" idx="1"/>
          </p:nvPr>
        </p:nvSpPr>
        <p:spPr/>
        <p:txBody>
          <a:bodyPr/>
          <a:lstStyle/>
          <a:p>
            <a:endParaRPr lang="en-US" b="1" dirty="0"/>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8EF6FBAD-8479-4800-970B-EEBBD5A6051D}" type="slidenum">
              <a:rPr lang="en-US" smtClean="0"/>
              <a:t>6</a:t>
            </a:fld>
            <a:endParaRPr lang="en-US"/>
          </a:p>
        </p:txBody>
      </p:sp>
    </p:spTree>
    <p:extLst>
      <p:ext uri="{BB962C8B-B14F-4D97-AF65-F5344CB8AC3E}">
        <p14:creationId xmlns:p14="http://schemas.microsoft.com/office/powerpoint/2010/main" val="738439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FF6371-00D1-4895-BB63-167DB662A4CB}" type="datetime1">
              <a:rPr lang="en-US" smtClean="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60A343-60F2-461C-8A41-A658BEE4DF00}"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32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139AAD-8E52-43D7-BB09-3099F91E007B}" type="datetime1">
              <a:rPr lang="en-US" smtClean="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269293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EC2F6-E0C2-49B4-9AF8-6617EB71AD01}" type="datetime1">
              <a:rPr lang="en-US" smtClean="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42587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898671-A4A2-40D2-915E-B294434DDF4E}" type="datetime1">
              <a:rPr lang="en-US" smtClean="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268928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676B1B-502E-42E7-863D-0CFD874B7F15}" type="datetime1">
              <a:rPr lang="en-US" smtClean="0"/>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60A343-60F2-461C-8A41-A658BEE4DF00}"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49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476EA2-2541-49FC-91CA-980929019829}" type="datetime1">
              <a:rPr lang="en-US" smtClean="0"/>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305389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839CA4-83B0-45DF-ACC2-56D81B91BB97}" type="datetime1">
              <a:rPr lang="en-US" smtClean="0"/>
              <a:t>3/23/2018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150504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BAFFDD-7BCA-4BCB-837E-DFB85CE5C0EB}" type="datetime1">
              <a:rPr lang="en-US" smtClean="0"/>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173261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8FB6DDE-3EEE-4BD0-BB75-D71C576FADED}" type="datetime1">
              <a:rPr lang="en-US" smtClean="0"/>
              <a:t>3/23/2018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329902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94D75D-1526-4302-B7ED-C7465D800552}" type="datetime1">
              <a:rPr lang="en-US" smtClean="0"/>
              <a:t>3/23/2018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E60A343-60F2-461C-8A41-A658BEE4DF00}" type="slidenum">
              <a:rPr lang="en-US" smtClean="0"/>
              <a:t>‹#›</a:t>
            </a:fld>
            <a:endParaRPr lang="en-US" dirty="0"/>
          </a:p>
        </p:txBody>
      </p:sp>
    </p:spTree>
    <p:extLst>
      <p:ext uri="{BB962C8B-B14F-4D97-AF65-F5344CB8AC3E}">
        <p14:creationId xmlns:p14="http://schemas.microsoft.com/office/powerpoint/2010/main" val="2699189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509A74-13FA-4300-A1F2-FA1901509C0E}" type="datetime1">
              <a:rPr lang="en-US" smtClean="0"/>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60A343-60F2-461C-8A41-A658BEE4DF00}" type="slidenum">
              <a:rPr lang="en-US" smtClean="0"/>
              <a:t>‹#›</a:t>
            </a:fld>
            <a:endParaRPr lang="en-US" dirty="0"/>
          </a:p>
        </p:txBody>
      </p:sp>
    </p:spTree>
    <p:extLst>
      <p:ext uri="{BB962C8B-B14F-4D97-AF65-F5344CB8AC3E}">
        <p14:creationId xmlns:p14="http://schemas.microsoft.com/office/powerpoint/2010/main" val="209377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8CE5D72-7437-4F2E-AC18-57E7DC5A28A2}" type="datetime1">
              <a:rPr lang="en-US" smtClean="0"/>
              <a:t>3/23/2018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E60A343-60F2-461C-8A41-A658BEE4DF00}"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2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mailto:rrubey@chnin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0602-67CA-4E91-84A3-4534AE05D1BE}"/>
              </a:ext>
            </a:extLst>
          </p:cNvPr>
          <p:cNvSpPr>
            <a:spLocks noGrp="1"/>
          </p:cNvSpPr>
          <p:nvPr>
            <p:ph type="title"/>
          </p:nvPr>
        </p:nvSpPr>
        <p:spPr>
          <a:xfrm>
            <a:off x="457200" y="594359"/>
            <a:ext cx="3200400" cy="2286000"/>
          </a:xfrm>
        </p:spPr>
        <p:txBody>
          <a:bodyPr>
            <a:normAutofit fontScale="90000"/>
          </a:bodyPr>
          <a:lstStyle/>
          <a:p>
            <a:pPr algn="ctr"/>
            <a:r>
              <a:rPr lang="en-US" sz="4400" dirty="0"/>
              <a:t>What is Community Housing Network</a:t>
            </a:r>
            <a:r>
              <a:rPr lang="en-US" sz="6000" dirty="0"/>
              <a:t>?</a:t>
            </a:r>
          </a:p>
        </p:txBody>
      </p:sp>
      <p:sp>
        <p:nvSpPr>
          <p:cNvPr id="4" name="Text Placeholder 3">
            <a:extLst>
              <a:ext uri="{FF2B5EF4-FFF2-40B4-BE49-F238E27FC236}">
                <a16:creationId xmlns:a16="http://schemas.microsoft.com/office/drawing/2014/main" id="{03551DC2-E515-4153-93B7-681F611B0F63}"/>
              </a:ext>
            </a:extLst>
          </p:cNvPr>
          <p:cNvSpPr>
            <a:spLocks noGrp="1"/>
          </p:cNvSpPr>
          <p:nvPr>
            <p:ph type="body" sz="half" idx="2"/>
          </p:nvPr>
        </p:nvSpPr>
        <p:spPr>
          <a:xfrm>
            <a:off x="457200" y="2926080"/>
            <a:ext cx="3200400" cy="3379124"/>
          </a:xfrm>
        </p:spPr>
        <p:txBody>
          <a:bodyPr/>
          <a:lstStyle/>
          <a:p>
            <a:endParaRPr lang="en-US" dirty="0"/>
          </a:p>
        </p:txBody>
      </p:sp>
      <p:sp>
        <p:nvSpPr>
          <p:cNvPr id="5" name="Slide Number Placeholder 4">
            <a:extLst>
              <a:ext uri="{FF2B5EF4-FFF2-40B4-BE49-F238E27FC236}">
                <a16:creationId xmlns:a16="http://schemas.microsoft.com/office/drawing/2014/main" id="{722C3980-CA4E-423E-810B-F7D5ADF41346}"/>
              </a:ext>
            </a:extLst>
          </p:cNvPr>
          <p:cNvSpPr>
            <a:spLocks noGrp="1"/>
          </p:cNvSpPr>
          <p:nvPr>
            <p:ph type="sldNum" sz="quarter" idx="12"/>
          </p:nvPr>
        </p:nvSpPr>
        <p:spPr>
          <a:xfrm>
            <a:off x="9900458" y="6459785"/>
            <a:ext cx="1312025" cy="365125"/>
          </a:xfrm>
        </p:spPr>
        <p:txBody>
          <a:bodyPr/>
          <a:lstStyle/>
          <a:p>
            <a:fld id="{BE60A343-60F2-461C-8A41-A658BEE4DF00}" type="slidenum">
              <a:rPr lang="en-US" smtClean="0"/>
              <a:t>1</a:t>
            </a:fld>
            <a:endParaRPr lang="en-US" dirty="0"/>
          </a:p>
        </p:txBody>
      </p:sp>
      <p:pic>
        <p:nvPicPr>
          <p:cNvPr id="21" name="Picture 20">
            <a:extLst>
              <a:ext uri="{FF2B5EF4-FFF2-40B4-BE49-F238E27FC236}">
                <a16:creationId xmlns:a16="http://schemas.microsoft.com/office/drawing/2014/main" id="{6956FA0A-C792-424C-9B08-EB3FD925D3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266" y="2880359"/>
            <a:ext cx="4733925" cy="3104794"/>
          </a:xfrm>
          <a:prstGeom prst="rect">
            <a:avLst/>
          </a:prstGeom>
        </p:spPr>
      </p:pic>
      <p:sp>
        <p:nvSpPr>
          <p:cNvPr id="25" name="TextBox 24">
            <a:extLst>
              <a:ext uri="{FF2B5EF4-FFF2-40B4-BE49-F238E27FC236}">
                <a16:creationId xmlns:a16="http://schemas.microsoft.com/office/drawing/2014/main" id="{A9307542-75FE-4B0C-AEF6-05E13D91C13E}"/>
              </a:ext>
            </a:extLst>
          </p:cNvPr>
          <p:cNvSpPr txBox="1"/>
          <p:nvPr/>
        </p:nvSpPr>
        <p:spPr>
          <a:xfrm>
            <a:off x="4995745" y="1159727"/>
            <a:ext cx="6846849" cy="4093428"/>
          </a:xfrm>
          <a:prstGeom prst="rect">
            <a:avLst/>
          </a:prstGeom>
          <a:noFill/>
        </p:spPr>
        <p:txBody>
          <a:bodyPr wrap="square" rtlCol="0">
            <a:spAutoFit/>
          </a:bodyPr>
          <a:lstStyle/>
          <a:p>
            <a:r>
              <a:rPr lang="en-US" sz="3200" dirty="0"/>
              <a:t>A non-profit housing provider formed on the premise that </a:t>
            </a:r>
            <a:r>
              <a:rPr lang="en-US" sz="3200" b="1" dirty="0"/>
              <a:t>stable housing</a:t>
            </a:r>
            <a:r>
              <a:rPr lang="en-US" sz="3200" dirty="0"/>
              <a:t> combined with access to </a:t>
            </a:r>
            <a:r>
              <a:rPr lang="en-US" sz="3200" b="1" dirty="0"/>
              <a:t>social, health and employment services </a:t>
            </a:r>
            <a:r>
              <a:rPr lang="en-US" sz="3200" dirty="0"/>
              <a:t>provides the </a:t>
            </a:r>
            <a:r>
              <a:rPr lang="en-US" sz="3200" b="1" dirty="0"/>
              <a:t>foundation</a:t>
            </a:r>
            <a:r>
              <a:rPr lang="en-US" sz="3200" dirty="0"/>
              <a:t> for treatment, greater self-sufficiency and community engagement.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27" name="TextBox 26">
            <a:extLst>
              <a:ext uri="{FF2B5EF4-FFF2-40B4-BE49-F238E27FC236}">
                <a16:creationId xmlns:a16="http://schemas.microsoft.com/office/drawing/2014/main" id="{EAF3AFCC-597A-44E6-9234-67ABA978E9BB}"/>
              </a:ext>
            </a:extLst>
          </p:cNvPr>
          <p:cNvSpPr txBox="1"/>
          <p:nvPr/>
        </p:nvSpPr>
        <p:spPr>
          <a:xfrm>
            <a:off x="4705815" y="5985153"/>
            <a:ext cx="5194643" cy="276999"/>
          </a:xfrm>
          <a:prstGeom prst="rect">
            <a:avLst/>
          </a:prstGeom>
          <a:noFill/>
        </p:spPr>
        <p:txBody>
          <a:bodyPr wrap="square" rtlCol="0">
            <a:spAutoFit/>
          </a:bodyPr>
          <a:lstStyle/>
          <a:p>
            <a:endParaRPr lang="en-US" sz="1200" dirty="0"/>
          </a:p>
        </p:txBody>
      </p:sp>
    </p:spTree>
    <p:extLst>
      <p:ext uri="{BB962C8B-B14F-4D97-AF65-F5344CB8AC3E}">
        <p14:creationId xmlns:p14="http://schemas.microsoft.com/office/powerpoint/2010/main" val="296999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0602-67CA-4E91-84A3-4534AE05D1BE}"/>
              </a:ext>
            </a:extLst>
          </p:cNvPr>
          <p:cNvSpPr>
            <a:spLocks noGrp="1"/>
          </p:cNvSpPr>
          <p:nvPr>
            <p:ph type="title"/>
          </p:nvPr>
        </p:nvSpPr>
        <p:spPr>
          <a:xfrm>
            <a:off x="457200" y="594359"/>
            <a:ext cx="3200400" cy="2286000"/>
          </a:xfrm>
        </p:spPr>
        <p:txBody>
          <a:bodyPr>
            <a:normAutofit/>
          </a:bodyPr>
          <a:lstStyle/>
          <a:p>
            <a:pPr algn="ctr"/>
            <a:r>
              <a:rPr lang="en-US" sz="6000" dirty="0"/>
              <a:t>Housing First</a:t>
            </a:r>
          </a:p>
        </p:txBody>
      </p:sp>
      <p:sp>
        <p:nvSpPr>
          <p:cNvPr id="4" name="Text Placeholder 3">
            <a:extLst>
              <a:ext uri="{FF2B5EF4-FFF2-40B4-BE49-F238E27FC236}">
                <a16:creationId xmlns:a16="http://schemas.microsoft.com/office/drawing/2014/main" id="{03551DC2-E515-4153-93B7-681F611B0F63}"/>
              </a:ext>
            </a:extLst>
          </p:cNvPr>
          <p:cNvSpPr>
            <a:spLocks noGrp="1"/>
          </p:cNvSpPr>
          <p:nvPr>
            <p:ph type="body" sz="half" idx="2"/>
          </p:nvPr>
        </p:nvSpPr>
        <p:spPr>
          <a:xfrm>
            <a:off x="457200" y="2926080"/>
            <a:ext cx="3200400" cy="3379124"/>
          </a:xfrm>
        </p:spPr>
        <p:txBody>
          <a:bodyPr/>
          <a:lstStyle/>
          <a:p>
            <a:endParaRPr lang="en-US" dirty="0"/>
          </a:p>
        </p:txBody>
      </p:sp>
      <p:sp>
        <p:nvSpPr>
          <p:cNvPr id="5" name="Slide Number Placeholder 4">
            <a:extLst>
              <a:ext uri="{FF2B5EF4-FFF2-40B4-BE49-F238E27FC236}">
                <a16:creationId xmlns:a16="http://schemas.microsoft.com/office/drawing/2014/main" id="{722C3980-CA4E-423E-810B-F7D5ADF41346}"/>
              </a:ext>
            </a:extLst>
          </p:cNvPr>
          <p:cNvSpPr>
            <a:spLocks noGrp="1"/>
          </p:cNvSpPr>
          <p:nvPr>
            <p:ph type="sldNum" sz="quarter" idx="12"/>
          </p:nvPr>
        </p:nvSpPr>
        <p:spPr>
          <a:xfrm>
            <a:off x="9900458" y="6459785"/>
            <a:ext cx="1312025" cy="365125"/>
          </a:xfrm>
        </p:spPr>
        <p:txBody>
          <a:bodyPr/>
          <a:lstStyle/>
          <a:p>
            <a:fld id="{BE60A343-60F2-461C-8A41-A658BEE4DF00}" type="slidenum">
              <a:rPr lang="en-US" smtClean="0"/>
              <a:t>2</a:t>
            </a:fld>
            <a:endParaRPr lang="en-US" dirty="0"/>
          </a:p>
        </p:txBody>
      </p:sp>
      <p:pic>
        <p:nvPicPr>
          <p:cNvPr id="21" name="Picture 20">
            <a:extLst>
              <a:ext uri="{FF2B5EF4-FFF2-40B4-BE49-F238E27FC236}">
                <a16:creationId xmlns:a16="http://schemas.microsoft.com/office/drawing/2014/main" id="{6956FA0A-C792-424C-9B08-EB3FD925D3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266" y="2880359"/>
            <a:ext cx="4733925" cy="3104794"/>
          </a:xfrm>
          <a:prstGeom prst="rect">
            <a:avLst/>
          </a:prstGeom>
        </p:spPr>
      </p:pic>
      <p:sp>
        <p:nvSpPr>
          <p:cNvPr id="25" name="TextBox 24">
            <a:extLst>
              <a:ext uri="{FF2B5EF4-FFF2-40B4-BE49-F238E27FC236}">
                <a16:creationId xmlns:a16="http://schemas.microsoft.com/office/drawing/2014/main" id="{A9307542-75FE-4B0C-AEF6-05E13D91C13E}"/>
              </a:ext>
            </a:extLst>
          </p:cNvPr>
          <p:cNvSpPr txBox="1"/>
          <p:nvPr/>
        </p:nvSpPr>
        <p:spPr>
          <a:xfrm>
            <a:off x="4906537" y="1159727"/>
            <a:ext cx="6936058" cy="5078313"/>
          </a:xfrm>
          <a:prstGeom prst="rect">
            <a:avLst/>
          </a:prstGeom>
          <a:noFill/>
        </p:spPr>
        <p:txBody>
          <a:bodyPr wrap="square" rtlCol="0">
            <a:spAutoFit/>
          </a:bodyPr>
          <a:lstStyle/>
          <a:p>
            <a:pPr marL="285750" indent="-285750">
              <a:buFont typeface="Arial" panose="020B0604020202020204" pitchFamily="34" charset="0"/>
              <a:buChar char="•"/>
            </a:pPr>
            <a:r>
              <a:rPr lang="en-US" sz="3200" dirty="0"/>
              <a:t>Few to no programmatic prerequisites</a:t>
            </a:r>
          </a:p>
          <a:p>
            <a:pPr marL="285750" indent="-285750">
              <a:buFont typeface="Arial" panose="020B0604020202020204" pitchFamily="34" charset="0"/>
              <a:buChar char="•"/>
            </a:pPr>
            <a:r>
              <a:rPr lang="en-US" sz="3200" dirty="0"/>
              <a:t>Low barrier admissions </a:t>
            </a:r>
          </a:p>
          <a:p>
            <a:pPr marL="285750" indent="-285750">
              <a:buFont typeface="Arial" panose="020B0604020202020204" pitchFamily="34" charset="0"/>
              <a:buChar char="•"/>
            </a:pPr>
            <a:r>
              <a:rPr lang="en-US" sz="3200" dirty="0"/>
              <a:t>Tenants have full rights, responsibilities and legal protections</a:t>
            </a:r>
          </a:p>
          <a:p>
            <a:pPr marL="285750" indent="-285750">
              <a:buFont typeface="Arial" panose="020B0604020202020204" pitchFamily="34" charset="0"/>
              <a:buChar char="•"/>
            </a:pPr>
            <a:r>
              <a:rPr lang="en-US" sz="3200" dirty="0"/>
              <a:t>Practices and policies to prevent lease violations and evictions</a:t>
            </a:r>
          </a:p>
          <a:p>
            <a:pPr marL="285750" indent="-285750">
              <a:buFont typeface="Arial" panose="020B0604020202020204" pitchFamily="34" charset="0"/>
              <a:buChar char="•"/>
            </a:pPr>
            <a:r>
              <a:rPr lang="en-US" sz="3200" dirty="0"/>
              <a:t>Supportive services are voluntary but support staff persistently engage tenants to ensure housing stability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27" name="TextBox 26">
            <a:extLst>
              <a:ext uri="{FF2B5EF4-FFF2-40B4-BE49-F238E27FC236}">
                <a16:creationId xmlns:a16="http://schemas.microsoft.com/office/drawing/2014/main" id="{EAF3AFCC-597A-44E6-9234-67ABA978E9BB}"/>
              </a:ext>
            </a:extLst>
          </p:cNvPr>
          <p:cNvSpPr txBox="1"/>
          <p:nvPr/>
        </p:nvSpPr>
        <p:spPr>
          <a:xfrm>
            <a:off x="4705815" y="5985153"/>
            <a:ext cx="5194643" cy="646331"/>
          </a:xfrm>
          <a:prstGeom prst="rect">
            <a:avLst/>
          </a:prstGeom>
          <a:noFill/>
        </p:spPr>
        <p:txBody>
          <a:bodyPr wrap="square" rtlCol="0">
            <a:spAutoFit/>
          </a:bodyPr>
          <a:lstStyle/>
          <a:p>
            <a:r>
              <a:rPr lang="en-US" sz="1200" dirty="0"/>
              <a:t>Adapted from Housing First in Permanent Supportive Housing, https://www.hudexchange.info/resources/documents/Housing-First-Permanent-Supportive-Housing-Brief.pdf</a:t>
            </a:r>
          </a:p>
        </p:txBody>
      </p:sp>
    </p:spTree>
    <p:extLst>
      <p:ext uri="{BB962C8B-B14F-4D97-AF65-F5344CB8AC3E}">
        <p14:creationId xmlns:p14="http://schemas.microsoft.com/office/powerpoint/2010/main" val="3919280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0602-67CA-4E91-84A3-4534AE05D1BE}"/>
              </a:ext>
            </a:extLst>
          </p:cNvPr>
          <p:cNvSpPr>
            <a:spLocks noGrp="1"/>
          </p:cNvSpPr>
          <p:nvPr>
            <p:ph type="title"/>
          </p:nvPr>
        </p:nvSpPr>
        <p:spPr>
          <a:xfrm>
            <a:off x="457200" y="594359"/>
            <a:ext cx="3200400" cy="2286000"/>
          </a:xfrm>
        </p:spPr>
        <p:txBody>
          <a:bodyPr>
            <a:normAutofit fontScale="90000"/>
          </a:bodyPr>
          <a:lstStyle/>
          <a:p>
            <a:pPr algn="ctr"/>
            <a:r>
              <a:rPr lang="en-US" sz="6000" dirty="0"/>
              <a:t>Harm Reduction</a:t>
            </a:r>
          </a:p>
        </p:txBody>
      </p:sp>
      <p:sp>
        <p:nvSpPr>
          <p:cNvPr id="4" name="Text Placeholder 3">
            <a:extLst>
              <a:ext uri="{FF2B5EF4-FFF2-40B4-BE49-F238E27FC236}">
                <a16:creationId xmlns:a16="http://schemas.microsoft.com/office/drawing/2014/main" id="{03551DC2-E515-4153-93B7-681F611B0F63}"/>
              </a:ext>
            </a:extLst>
          </p:cNvPr>
          <p:cNvSpPr>
            <a:spLocks noGrp="1"/>
          </p:cNvSpPr>
          <p:nvPr>
            <p:ph type="body" sz="half" idx="2"/>
          </p:nvPr>
        </p:nvSpPr>
        <p:spPr>
          <a:xfrm>
            <a:off x="457200" y="2926080"/>
            <a:ext cx="3200400" cy="3379124"/>
          </a:xfrm>
        </p:spPr>
        <p:txBody>
          <a:bodyPr/>
          <a:lstStyle/>
          <a:p>
            <a:endParaRPr lang="en-US" dirty="0"/>
          </a:p>
        </p:txBody>
      </p:sp>
      <p:sp>
        <p:nvSpPr>
          <p:cNvPr id="5" name="Slide Number Placeholder 4">
            <a:extLst>
              <a:ext uri="{FF2B5EF4-FFF2-40B4-BE49-F238E27FC236}">
                <a16:creationId xmlns:a16="http://schemas.microsoft.com/office/drawing/2014/main" id="{722C3980-CA4E-423E-810B-F7D5ADF41346}"/>
              </a:ext>
            </a:extLst>
          </p:cNvPr>
          <p:cNvSpPr>
            <a:spLocks noGrp="1"/>
          </p:cNvSpPr>
          <p:nvPr>
            <p:ph type="sldNum" sz="quarter" idx="12"/>
          </p:nvPr>
        </p:nvSpPr>
        <p:spPr>
          <a:xfrm>
            <a:off x="9900458" y="6459785"/>
            <a:ext cx="1312025" cy="365125"/>
          </a:xfrm>
        </p:spPr>
        <p:txBody>
          <a:bodyPr/>
          <a:lstStyle/>
          <a:p>
            <a:fld id="{BE60A343-60F2-461C-8A41-A658BEE4DF00}" type="slidenum">
              <a:rPr lang="en-US" smtClean="0"/>
              <a:t>3</a:t>
            </a:fld>
            <a:endParaRPr lang="en-US" dirty="0"/>
          </a:p>
        </p:txBody>
      </p:sp>
      <p:pic>
        <p:nvPicPr>
          <p:cNvPr id="21" name="Picture 20">
            <a:extLst>
              <a:ext uri="{FF2B5EF4-FFF2-40B4-BE49-F238E27FC236}">
                <a16:creationId xmlns:a16="http://schemas.microsoft.com/office/drawing/2014/main" id="{6956FA0A-C792-424C-9B08-EB3FD925D3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266" y="2880359"/>
            <a:ext cx="4733925" cy="3104794"/>
          </a:xfrm>
          <a:prstGeom prst="rect">
            <a:avLst/>
          </a:prstGeom>
        </p:spPr>
      </p:pic>
      <p:sp>
        <p:nvSpPr>
          <p:cNvPr id="25" name="TextBox 24">
            <a:extLst>
              <a:ext uri="{FF2B5EF4-FFF2-40B4-BE49-F238E27FC236}">
                <a16:creationId xmlns:a16="http://schemas.microsoft.com/office/drawing/2014/main" id="{A9307542-75FE-4B0C-AEF6-05E13D91C13E}"/>
              </a:ext>
            </a:extLst>
          </p:cNvPr>
          <p:cNvSpPr txBox="1"/>
          <p:nvPr/>
        </p:nvSpPr>
        <p:spPr>
          <a:xfrm>
            <a:off x="4705815" y="734448"/>
            <a:ext cx="6936058" cy="5293757"/>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t>Meets and accepts people on their own terms </a:t>
            </a:r>
          </a:p>
          <a:p>
            <a:pPr marL="457200" lvl="0" indent="-457200">
              <a:buFont typeface="Arial" panose="020B0604020202020204" pitchFamily="34" charset="0"/>
              <a:buChar char="•"/>
            </a:pPr>
            <a:r>
              <a:rPr lang="en-US" sz="3200" dirty="0"/>
              <a:t>Is something that we all practice regularly</a:t>
            </a:r>
          </a:p>
          <a:p>
            <a:pPr marL="457200" indent="-457200">
              <a:buFont typeface="Arial" panose="020B0604020202020204" pitchFamily="34" charset="0"/>
              <a:buChar char="•"/>
            </a:pPr>
            <a:r>
              <a:rPr lang="en-US" sz="3200" dirty="0">
                <a:ea typeface="Calibri" panose="020F0502020204030204" pitchFamily="34" charset="0"/>
                <a:cs typeface="Times New Roman" panose="02020603050405020304" pitchFamily="18" charset="0"/>
              </a:rPr>
              <a:t>Recognizes homelessness is not a cure for addiction </a:t>
            </a:r>
          </a:p>
          <a:p>
            <a:pPr marL="457200" lvl="0" indent="-457200">
              <a:buFont typeface="Arial" panose="020B0604020202020204" pitchFamily="34" charset="0"/>
              <a:buChar char="•"/>
            </a:pPr>
            <a:r>
              <a:rPr lang="en-US" sz="3200" dirty="0">
                <a:ea typeface="Calibri" panose="020F0502020204030204" pitchFamily="34" charset="0"/>
                <a:cs typeface="Times New Roman" panose="02020603050405020304" pitchFamily="18" charset="0"/>
              </a:rPr>
              <a:t>Reduces negative consequences of drug use and other high risk behaviors</a:t>
            </a:r>
          </a:p>
          <a:p>
            <a:pPr marL="457200" lvl="0" indent="-457200">
              <a:buFont typeface="Arial" panose="020B0604020202020204" pitchFamily="34" charset="0"/>
              <a:buChar char="•"/>
            </a:pPr>
            <a:r>
              <a:rPr lang="en-US" sz="3200" dirty="0">
                <a:ea typeface="Calibri" panose="020F0502020204030204" pitchFamily="34" charset="0"/>
                <a:cs typeface="Times New Roman" panose="02020603050405020304" pitchFamily="18" charset="0"/>
              </a:rPr>
              <a:t>Is not “anything goes”</a:t>
            </a:r>
            <a:endParaRPr lang="en-US" dirty="0"/>
          </a:p>
          <a:p>
            <a:pPr marL="285750" indent="-285750">
              <a:buFont typeface="Arial" panose="020B0604020202020204" pitchFamily="34" charset="0"/>
              <a:buChar char="•"/>
            </a:pPr>
            <a:endParaRPr lang="en-US" dirty="0"/>
          </a:p>
        </p:txBody>
      </p:sp>
      <p:sp>
        <p:nvSpPr>
          <p:cNvPr id="27" name="TextBox 26">
            <a:extLst>
              <a:ext uri="{FF2B5EF4-FFF2-40B4-BE49-F238E27FC236}">
                <a16:creationId xmlns:a16="http://schemas.microsoft.com/office/drawing/2014/main" id="{EAF3AFCC-597A-44E6-9234-67ABA978E9BB}"/>
              </a:ext>
            </a:extLst>
          </p:cNvPr>
          <p:cNvSpPr txBox="1"/>
          <p:nvPr/>
        </p:nvSpPr>
        <p:spPr>
          <a:xfrm>
            <a:off x="4705815" y="5985153"/>
            <a:ext cx="5194643" cy="646331"/>
          </a:xfrm>
          <a:prstGeom prst="rect">
            <a:avLst/>
          </a:prstGeom>
          <a:noFill/>
        </p:spPr>
        <p:txBody>
          <a:bodyPr wrap="square" rtlCol="0">
            <a:spAutoFit/>
          </a:bodyPr>
          <a:lstStyle/>
          <a:p>
            <a:r>
              <a:rPr lang="en-US" sz="1200" dirty="0"/>
              <a:t>Adapted from Midwest Harm Reduction Institute https://www.heartlandalliance.org/mhri/wp-content/uploads/sites/20/2016/10/Harm-Reduction-Defined-_2_.pdf</a:t>
            </a:r>
          </a:p>
        </p:txBody>
      </p:sp>
    </p:spTree>
    <p:extLst>
      <p:ext uri="{BB962C8B-B14F-4D97-AF65-F5344CB8AC3E}">
        <p14:creationId xmlns:p14="http://schemas.microsoft.com/office/powerpoint/2010/main" val="1075269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09A9CC5-4DD0-4349-83E4-46C4ECA2A1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64" y="148282"/>
            <a:ext cx="1841097" cy="869805"/>
          </a:xfrm>
          <a:prstGeom prst="rect">
            <a:avLst/>
          </a:prstGeom>
        </p:spPr>
      </p:pic>
      <p:sp>
        <p:nvSpPr>
          <p:cNvPr id="2" name="Title 1">
            <a:extLst>
              <a:ext uri="{FF2B5EF4-FFF2-40B4-BE49-F238E27FC236}">
                <a16:creationId xmlns:a16="http://schemas.microsoft.com/office/drawing/2014/main" id="{E026C13A-E82C-4FEF-8327-D6FC6C1B25A8}"/>
              </a:ext>
            </a:extLst>
          </p:cNvPr>
          <p:cNvSpPr>
            <a:spLocks noGrp="1"/>
          </p:cNvSpPr>
          <p:nvPr>
            <p:ph type="title"/>
          </p:nvPr>
        </p:nvSpPr>
        <p:spPr/>
        <p:txBody>
          <a:bodyPr anchor="ctr">
            <a:normAutofit fontScale="90000"/>
          </a:bodyPr>
          <a:lstStyle/>
          <a:p>
            <a:pPr algn="ctr"/>
            <a:br>
              <a:rPr lang="en-US" dirty="0"/>
            </a:br>
            <a:br>
              <a:rPr lang="en-US" dirty="0"/>
            </a:br>
            <a:r>
              <a:rPr lang="en-US" dirty="0"/>
              <a:t>Housing First</a:t>
            </a:r>
            <a:br>
              <a:rPr lang="en-US" dirty="0"/>
            </a:br>
            <a:r>
              <a:rPr lang="en-US" dirty="0"/>
              <a:t>Recovery Next</a:t>
            </a:r>
            <a:br>
              <a:rPr lang="en-US" dirty="0"/>
            </a:br>
            <a:endParaRPr lang="en-US" dirty="0"/>
          </a:p>
        </p:txBody>
      </p:sp>
      <p:sp>
        <p:nvSpPr>
          <p:cNvPr id="3" name="Subtitle 2">
            <a:extLst>
              <a:ext uri="{FF2B5EF4-FFF2-40B4-BE49-F238E27FC236}">
                <a16:creationId xmlns:a16="http://schemas.microsoft.com/office/drawing/2014/main" id="{F70FA7EC-BF61-4AE6-8535-19F7F25A4472}"/>
              </a:ext>
            </a:extLst>
          </p:cNvPr>
          <p:cNvSpPr>
            <a:spLocks noGrp="1"/>
          </p:cNvSpPr>
          <p:nvPr>
            <p:ph type="body" idx="1"/>
          </p:nvPr>
        </p:nvSpPr>
        <p:spPr/>
        <p:txBody>
          <a:bodyPr anchor="ctr">
            <a:normAutofit/>
          </a:bodyPr>
          <a:lstStyle/>
          <a:p>
            <a:pPr algn="ctr"/>
            <a:r>
              <a:rPr lang="en-US" sz="4800" dirty="0"/>
              <a:t>Making Services irresistible</a:t>
            </a:r>
          </a:p>
          <a:p>
            <a:endParaRPr lang="en-US" dirty="0"/>
          </a:p>
        </p:txBody>
      </p:sp>
      <p:sp>
        <p:nvSpPr>
          <p:cNvPr id="4" name="Slide Number Placeholder 3">
            <a:extLst>
              <a:ext uri="{FF2B5EF4-FFF2-40B4-BE49-F238E27FC236}">
                <a16:creationId xmlns:a16="http://schemas.microsoft.com/office/drawing/2014/main" id="{11DE7FFC-C544-44A9-AED0-75E0C01AFE58}"/>
              </a:ext>
            </a:extLst>
          </p:cNvPr>
          <p:cNvSpPr>
            <a:spLocks noGrp="1"/>
          </p:cNvSpPr>
          <p:nvPr>
            <p:ph type="sldNum" sz="quarter" idx="12"/>
          </p:nvPr>
        </p:nvSpPr>
        <p:spPr/>
        <p:txBody>
          <a:bodyPr>
            <a:normAutofit/>
          </a:bodyPr>
          <a:lstStyle/>
          <a:p>
            <a:pPr>
              <a:spcAft>
                <a:spcPts val="600"/>
              </a:spcAft>
            </a:pPr>
            <a:fld id="{BE60A343-60F2-461C-8A41-A658BEE4DF00}" type="slidenum">
              <a:rPr lang="en-US" smtClean="0"/>
              <a:pPr>
                <a:spcAft>
                  <a:spcPts val="600"/>
                </a:spcAft>
              </a:pPr>
              <a:t>4</a:t>
            </a:fld>
            <a:endParaRPr lang="en-US" dirty="0"/>
          </a:p>
        </p:txBody>
      </p:sp>
    </p:spTree>
    <p:extLst>
      <p:ext uri="{BB962C8B-B14F-4D97-AF65-F5344CB8AC3E}">
        <p14:creationId xmlns:p14="http://schemas.microsoft.com/office/powerpoint/2010/main" val="53374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43A06-5975-47CB-B6D7-FE694264351C}"/>
              </a:ext>
            </a:extLst>
          </p:cNvPr>
          <p:cNvSpPr>
            <a:spLocks noGrp="1"/>
          </p:cNvSpPr>
          <p:nvPr>
            <p:ph type="ctrTitle"/>
          </p:nvPr>
        </p:nvSpPr>
        <p:spPr>
          <a:xfrm>
            <a:off x="1100051" y="512955"/>
            <a:ext cx="10055628" cy="4192859"/>
          </a:xfrm>
        </p:spPr>
        <p:txBody>
          <a:bodyPr>
            <a:normAutofit fontScale="90000"/>
          </a:bodyPr>
          <a:lstStyle/>
          <a:p>
            <a:pPr algn="ctr"/>
            <a:br>
              <a:rPr lang="en-US" dirty="0"/>
            </a:br>
            <a:br>
              <a:rPr lang="en-US" dirty="0"/>
            </a:br>
            <a:br>
              <a:rPr lang="en-US" dirty="0"/>
            </a:br>
            <a:br>
              <a:rPr lang="en-US" dirty="0"/>
            </a:br>
            <a:br>
              <a:rPr lang="en-US" dirty="0"/>
            </a:br>
            <a:br>
              <a:rPr lang="en-US" dirty="0"/>
            </a:br>
            <a:br>
              <a:rPr lang="en-US" dirty="0"/>
            </a:br>
            <a:r>
              <a:rPr lang="en-US" dirty="0"/>
              <a:t>Coordinating </a:t>
            </a:r>
            <a:br>
              <a:rPr lang="en-US" dirty="0"/>
            </a:br>
            <a:r>
              <a:rPr lang="en-US" dirty="0"/>
              <a:t>Property Management </a:t>
            </a:r>
            <a:br>
              <a:rPr lang="en-US" dirty="0"/>
            </a:br>
            <a:r>
              <a:rPr lang="en-US" dirty="0"/>
              <a:t>and Supportive Services </a:t>
            </a:r>
            <a:br>
              <a:rPr lang="en-US" dirty="0"/>
            </a:br>
            <a:endParaRPr lang="en-US" dirty="0"/>
          </a:p>
        </p:txBody>
      </p:sp>
      <p:sp>
        <p:nvSpPr>
          <p:cNvPr id="3" name="Subtitle 2">
            <a:extLst>
              <a:ext uri="{FF2B5EF4-FFF2-40B4-BE49-F238E27FC236}">
                <a16:creationId xmlns:a16="http://schemas.microsoft.com/office/drawing/2014/main" id="{1B349EF2-8053-4121-B8ED-88BB9F579244}"/>
              </a:ext>
            </a:extLst>
          </p:cNvPr>
          <p:cNvSpPr>
            <a:spLocks noGrp="1"/>
          </p:cNvSpPr>
          <p:nvPr>
            <p:ph type="subTitle" idx="1"/>
          </p:nvPr>
        </p:nvSpPr>
        <p:spPr>
          <a:xfrm>
            <a:off x="1100051" y="4455620"/>
            <a:ext cx="10058400" cy="1143000"/>
          </a:xfrm>
        </p:spPr>
        <p:txBody>
          <a:bodyPr>
            <a:normAutofit/>
          </a:bodyPr>
          <a:lstStyle/>
          <a:p>
            <a:r>
              <a:rPr lang="en-US" sz="4800" dirty="0"/>
              <a:t>Addressing Eviction Prevention</a:t>
            </a:r>
          </a:p>
        </p:txBody>
      </p:sp>
      <p:sp>
        <p:nvSpPr>
          <p:cNvPr id="4" name="Slide Number Placeholder 3">
            <a:extLst>
              <a:ext uri="{FF2B5EF4-FFF2-40B4-BE49-F238E27FC236}">
                <a16:creationId xmlns:a16="http://schemas.microsoft.com/office/drawing/2014/main" id="{425BAF05-C891-4FB3-A755-85E303B9D4F6}"/>
              </a:ext>
            </a:extLst>
          </p:cNvPr>
          <p:cNvSpPr>
            <a:spLocks noGrp="1"/>
          </p:cNvSpPr>
          <p:nvPr>
            <p:ph type="sldNum" sz="quarter" idx="12"/>
          </p:nvPr>
        </p:nvSpPr>
        <p:spPr>
          <a:xfrm>
            <a:off x="9900458" y="6459785"/>
            <a:ext cx="1312025" cy="365125"/>
          </a:xfrm>
        </p:spPr>
        <p:txBody>
          <a:bodyPr/>
          <a:lstStyle/>
          <a:p>
            <a:fld id="{BE60A343-60F2-461C-8A41-A658BEE4DF00}" type="slidenum">
              <a:rPr lang="en-US" smtClean="0"/>
              <a:t>5</a:t>
            </a:fld>
            <a:endParaRPr lang="en-US" dirty="0"/>
          </a:p>
        </p:txBody>
      </p:sp>
      <p:pic>
        <p:nvPicPr>
          <p:cNvPr id="6" name="Picture 5">
            <a:extLst>
              <a:ext uri="{FF2B5EF4-FFF2-40B4-BE49-F238E27FC236}">
                <a16:creationId xmlns:a16="http://schemas.microsoft.com/office/drawing/2014/main" id="{C95BE657-6337-4271-A9AF-C7389B4E7A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64" y="148282"/>
            <a:ext cx="1841097" cy="869805"/>
          </a:xfrm>
          <a:prstGeom prst="rect">
            <a:avLst/>
          </a:prstGeom>
        </p:spPr>
      </p:pic>
    </p:spTree>
    <p:extLst>
      <p:ext uri="{BB962C8B-B14F-4D97-AF65-F5344CB8AC3E}">
        <p14:creationId xmlns:p14="http://schemas.microsoft.com/office/powerpoint/2010/main" val="277803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64" y="148282"/>
            <a:ext cx="1841097" cy="869805"/>
          </a:xfrm>
          <a:prstGeom prst="rect">
            <a:avLst/>
          </a:prstGeom>
        </p:spPr>
      </p:pic>
      <p:sp>
        <p:nvSpPr>
          <p:cNvPr id="4" name="TextBox 3"/>
          <p:cNvSpPr txBox="1"/>
          <p:nvPr/>
        </p:nvSpPr>
        <p:spPr>
          <a:xfrm>
            <a:off x="696883" y="797979"/>
            <a:ext cx="10515600" cy="1015663"/>
          </a:xfrm>
          <a:prstGeom prst="rect">
            <a:avLst/>
          </a:prstGeom>
          <a:noFill/>
        </p:spPr>
        <p:txBody>
          <a:bodyPr wrap="square" rtlCol="0">
            <a:spAutoFit/>
          </a:bodyPr>
          <a:lstStyle/>
          <a:p>
            <a:pPr algn="ctr"/>
            <a:r>
              <a:rPr lang="en-US" sz="6000" dirty="0"/>
              <a:t>Questions?</a:t>
            </a:r>
          </a:p>
        </p:txBody>
      </p:sp>
      <p:sp>
        <p:nvSpPr>
          <p:cNvPr id="6" name="TextBox 5"/>
          <p:cNvSpPr txBox="1"/>
          <p:nvPr/>
        </p:nvSpPr>
        <p:spPr>
          <a:xfrm>
            <a:off x="696883" y="1924730"/>
            <a:ext cx="10921972" cy="2554545"/>
          </a:xfrm>
          <a:prstGeom prst="rect">
            <a:avLst/>
          </a:prstGeom>
          <a:noFill/>
        </p:spPr>
        <p:txBody>
          <a:bodyPr wrap="square" rtlCol="0">
            <a:spAutoFit/>
          </a:bodyPr>
          <a:lstStyle/>
          <a:p>
            <a:pPr algn="ctr"/>
            <a:r>
              <a:rPr lang="en-US" sz="3200" dirty="0"/>
              <a:t>Thank you for your time!</a:t>
            </a:r>
          </a:p>
          <a:p>
            <a:pPr algn="ctr"/>
            <a:r>
              <a:rPr lang="en-US" sz="3200" dirty="0"/>
              <a:t>Please feel free to ask a question at anytime.</a:t>
            </a:r>
          </a:p>
          <a:p>
            <a:pPr algn="ctr"/>
            <a:endParaRPr lang="en-US" sz="3200" dirty="0"/>
          </a:p>
          <a:p>
            <a:pPr algn="ctr"/>
            <a:r>
              <a:rPr lang="en-US" sz="3200" dirty="0">
                <a:hlinkClick r:id="rId4"/>
              </a:rPr>
              <a:t>rrubey@chninc.org</a:t>
            </a:r>
            <a:endParaRPr lang="en-US" sz="3200" dirty="0"/>
          </a:p>
          <a:p>
            <a:pPr algn="ctr"/>
            <a:r>
              <a:rPr lang="en-US" sz="3200" dirty="0"/>
              <a:t>(614) 487-6731</a:t>
            </a:r>
            <a:endParaRPr lang="en-US" sz="2800" dirty="0"/>
          </a:p>
        </p:txBody>
      </p:sp>
      <p:sp>
        <p:nvSpPr>
          <p:cNvPr id="2" name="Slide Number Placeholder 1">
            <a:extLst>
              <a:ext uri="{FF2B5EF4-FFF2-40B4-BE49-F238E27FC236}">
                <a16:creationId xmlns:a16="http://schemas.microsoft.com/office/drawing/2014/main" id="{A52A0AAE-5940-4C2D-B347-AF8CB752DD0E}"/>
              </a:ext>
            </a:extLst>
          </p:cNvPr>
          <p:cNvSpPr>
            <a:spLocks noGrp="1"/>
          </p:cNvSpPr>
          <p:nvPr>
            <p:ph type="sldNum" sz="quarter" idx="12"/>
          </p:nvPr>
        </p:nvSpPr>
        <p:spPr/>
        <p:txBody>
          <a:bodyPr/>
          <a:lstStyle/>
          <a:p>
            <a:fld id="{BE60A343-60F2-461C-8A41-A658BEE4DF00}" type="slidenum">
              <a:rPr lang="en-US" smtClean="0"/>
              <a:t>6</a:t>
            </a:fld>
            <a:endParaRPr lang="en-US"/>
          </a:p>
        </p:txBody>
      </p:sp>
    </p:spTree>
    <p:extLst>
      <p:ext uri="{BB962C8B-B14F-4D97-AF65-F5344CB8AC3E}">
        <p14:creationId xmlns:p14="http://schemas.microsoft.com/office/powerpoint/2010/main" val="31465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Custom 1">
      <a:dk1>
        <a:srgbClr val="000000"/>
      </a:dk1>
      <a:lt1>
        <a:sysClr val="window" lastClr="FFFFFF"/>
      </a:lt1>
      <a:dk2>
        <a:srgbClr val="BFBFBF"/>
      </a:dk2>
      <a:lt2>
        <a:srgbClr val="F2F2F2"/>
      </a:lt2>
      <a:accent1>
        <a:srgbClr val="800000"/>
      </a:accent1>
      <a:accent2>
        <a:srgbClr val="CF4315"/>
      </a:accent2>
      <a:accent3>
        <a:srgbClr val="1F394D"/>
      </a:accent3>
      <a:accent4>
        <a:srgbClr val="A39B4E"/>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24925</TotalTime>
  <Words>1000</Words>
  <Application>Microsoft Office PowerPoint</Application>
  <PresentationFormat>Widescreen</PresentationFormat>
  <Paragraphs>116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What is Community Housing Network?</vt:lpstr>
      <vt:lpstr>Housing First</vt:lpstr>
      <vt:lpstr>Harm Reduction</vt:lpstr>
      <vt:lpstr>  Housing First Recovery Next </vt:lpstr>
      <vt:lpstr>       Coordinating  Property Management  and Supportive Services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Jeffire</dc:creator>
  <cp:lastModifiedBy>Rachel Rubey</cp:lastModifiedBy>
  <cp:revision>204</cp:revision>
  <cp:lastPrinted>2018-03-21T20:37:14Z</cp:lastPrinted>
  <dcterms:created xsi:type="dcterms:W3CDTF">2017-05-01T17:44:13Z</dcterms:created>
  <dcterms:modified xsi:type="dcterms:W3CDTF">2018-03-23T19:31:43Z</dcterms:modified>
</cp:coreProperties>
</file>